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98" r:id="rId3"/>
    <p:sldId id="280" r:id="rId4"/>
    <p:sldId id="279" r:id="rId5"/>
    <p:sldId id="281" r:id="rId6"/>
    <p:sldId id="283" r:id="rId7"/>
    <p:sldId id="282"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7" r:id="rId21"/>
    <p:sldId id="299" r:id="rId22"/>
    <p:sldId id="301" r:id="rId23"/>
    <p:sldId id="302" r:id="rId24"/>
    <p:sldId id="303" r:id="rId25"/>
    <p:sldId id="304" r:id="rId26"/>
    <p:sldId id="305" r:id="rId27"/>
    <p:sldId id="306" r:id="rId28"/>
    <p:sldId id="307" r:id="rId29"/>
    <p:sldId id="308" r:id="rId30"/>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3D3EA"/>
    <a:srgbClr val="FFFF00"/>
    <a:srgbClr val="78ADCD"/>
    <a:srgbClr val="03136A"/>
    <a:srgbClr val="1984CC"/>
    <a:srgbClr val="35759D"/>
    <a:srgbClr val="35B1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autoAdjust="0"/>
    <p:restoredTop sz="95596" autoAdjust="0"/>
  </p:normalViewPr>
  <p:slideViewPr>
    <p:cSldViewPr>
      <p:cViewPr>
        <p:scale>
          <a:sx n="79" d="100"/>
          <a:sy n="79" d="100"/>
        </p:scale>
        <p:origin x="-1656"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37618727594635"/>
          <c:y val="7.3037714752395427E-2"/>
          <c:w val="0.61957358084004654"/>
          <c:h val="0.76074615571915449"/>
        </c:manualLayout>
      </c:layout>
      <c:lineChart>
        <c:grouping val="standard"/>
        <c:varyColors val="0"/>
        <c:ser>
          <c:idx val="0"/>
          <c:order val="0"/>
          <c:tx>
            <c:strRef>
              <c:f>Sheet1!$B$1</c:f>
              <c:strCache>
                <c:ptCount val="1"/>
              </c:strCache>
            </c:strRef>
          </c:tx>
          <c:spPr>
            <a:ln w="12695">
              <a:solidFill>
                <a:srgbClr val="FF0000"/>
              </a:solidFill>
              <a:prstDash val="solid"/>
            </a:ln>
          </c:spPr>
          <c:marker>
            <c:symbol val="diamond"/>
            <c:size val="4"/>
            <c:spPr>
              <a:solidFill>
                <a:srgbClr val="FF0000"/>
              </a:solidFill>
              <a:ln>
                <a:solidFill>
                  <a:srgbClr val="FF0000"/>
                </a:solidFill>
                <a:prstDash val="solid"/>
              </a:ln>
            </c:spPr>
          </c:marker>
          <c:cat>
            <c:strRef>
              <c:f>Sheet1!$A$2:$A$11</c:f>
              <c:strCache>
                <c:ptCount val="1"/>
                <c:pt idx="0">
                  <c:v>Влажность</c:v>
                </c:pt>
              </c:strCache>
            </c:strRef>
          </c:cat>
          <c:val>
            <c:numRef>
              <c:f>Sheet1!$B$2:$B$11</c:f>
              <c:numCache>
                <c:formatCode>General</c:formatCode>
                <c:ptCount val="10"/>
                <c:pt idx="0" formatCode="0.00%">
                  <c:v>0.3</c:v>
                </c:pt>
                <c:pt idx="1">
                  <c:v>0.33</c:v>
                </c:pt>
                <c:pt idx="2">
                  <c:v>0.38</c:v>
                </c:pt>
                <c:pt idx="3">
                  <c:v>0.42</c:v>
                </c:pt>
                <c:pt idx="4">
                  <c:v>0.5</c:v>
                </c:pt>
                <c:pt idx="5">
                  <c:v>0.56000000000000005</c:v>
                </c:pt>
                <c:pt idx="6">
                  <c:v>0.6</c:v>
                </c:pt>
                <c:pt idx="7">
                  <c:v>0.65</c:v>
                </c:pt>
                <c:pt idx="8">
                  <c:v>0.72</c:v>
                </c:pt>
                <c:pt idx="9">
                  <c:v>0.83</c:v>
                </c:pt>
              </c:numCache>
            </c:numRef>
          </c:val>
          <c:smooth val="0"/>
        </c:ser>
        <c:dLbls>
          <c:showLegendKey val="0"/>
          <c:showVal val="0"/>
          <c:showCatName val="0"/>
          <c:showSerName val="0"/>
          <c:showPercent val="0"/>
          <c:showBubbleSize val="0"/>
        </c:dLbls>
        <c:marker val="1"/>
        <c:smooth val="0"/>
        <c:axId val="43018880"/>
        <c:axId val="43041536"/>
      </c:lineChart>
      <c:catAx>
        <c:axId val="43018880"/>
        <c:scaling>
          <c:orientation val="minMax"/>
        </c:scaling>
        <c:delete val="0"/>
        <c:axPos val="b"/>
        <c:majorTickMark val="out"/>
        <c:minorTickMark val="none"/>
        <c:tickLblPos val="nextTo"/>
        <c:crossAx val="43041536"/>
        <c:crosses val="autoZero"/>
        <c:auto val="0"/>
        <c:lblAlgn val="ctr"/>
        <c:lblOffset val="100"/>
        <c:noMultiLvlLbl val="0"/>
      </c:catAx>
      <c:valAx>
        <c:axId val="43041536"/>
        <c:scaling>
          <c:orientation val="minMax"/>
        </c:scaling>
        <c:delete val="0"/>
        <c:axPos val="l"/>
        <c:majorGridlines>
          <c:spPr>
            <a:ln w="3174">
              <a:solidFill>
                <a:schemeClr val="tx1"/>
              </a:solidFill>
              <a:prstDash val="solid"/>
            </a:ln>
          </c:spPr>
        </c:majorGridlines>
        <c:numFmt formatCode="0.00%" sourceLinked="1"/>
        <c:majorTickMark val="out"/>
        <c:minorTickMark val="none"/>
        <c:tickLblPos val="nextTo"/>
        <c:txPr>
          <a:bodyPr rot="0" vert="horz"/>
          <a:lstStyle/>
          <a:p>
            <a:pPr>
              <a:defRPr sz="1749" b="1" i="0" u="none" strike="noStrike" baseline="0">
                <a:solidFill>
                  <a:schemeClr val="tx1"/>
                </a:solidFill>
                <a:latin typeface="Calibri"/>
                <a:ea typeface="Calibri"/>
                <a:cs typeface="Calibri"/>
              </a:defRPr>
            </a:pPr>
            <a:endParaRPr lang="ru-RU"/>
          </a:p>
        </c:txPr>
        <c:crossAx val="43018880"/>
        <c:crosses val="autoZero"/>
        <c:crossBetween val="midCat"/>
      </c:valAx>
      <c:spPr>
        <a:pattFill prst="pct10">
          <a:fgClr>
            <a:schemeClr val="accent1"/>
          </a:fgClr>
          <a:bgClr>
            <a:schemeClr val="bg1"/>
          </a:bgClr>
        </a:pattFill>
        <a:ln w="25391">
          <a:noFill/>
        </a:ln>
      </c:spPr>
    </c:plotArea>
    <c:plotVisOnly val="1"/>
    <c:dispBlanksAs val="gap"/>
    <c:showDLblsOverMax val="0"/>
  </c:chart>
  <c:spPr>
    <a:noFill/>
    <a:ln>
      <a:noFill/>
    </a:ln>
  </c:spPr>
  <c:txPr>
    <a:bodyPr/>
    <a:lstStyle/>
    <a:p>
      <a:pPr>
        <a:defRPr sz="1749" b="1" i="0" u="none" strike="noStrike" baseline="0">
          <a:solidFill>
            <a:schemeClr val="tx1"/>
          </a:solidFill>
          <a:latin typeface="Calibri"/>
          <a:ea typeface="Calibri"/>
          <a:cs typeface="Calibri"/>
        </a:defRPr>
      </a:pPr>
      <a:endParaRPr lang="ru-RU"/>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819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EEF7DB2-4653-4D3A-9F62-D640E468133D}" type="slidenum">
              <a:rPr lang="en-US"/>
              <a:pPr/>
              <a:t>‹#›</a:t>
            </a:fld>
            <a:endParaRPr lang="en-US"/>
          </a:p>
        </p:txBody>
      </p:sp>
    </p:spTree>
    <p:extLst>
      <p:ext uri="{BB962C8B-B14F-4D97-AF65-F5344CB8AC3E}">
        <p14:creationId xmlns:p14="http://schemas.microsoft.com/office/powerpoint/2010/main" val="228005249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4A0F2-541E-454F-A8FE-4FCB49556ED4}" type="slidenum">
              <a:rPr lang="en-US"/>
              <a:pPr/>
              <a:t>1</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B7559-C8F8-49EA-8371-7A0848DED611}" type="slidenum">
              <a:rPr lang="en-US"/>
              <a:pPr/>
              <a:t>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4551B-3ECC-4A47-8874-FC8764523840}" type="slidenum">
              <a:rPr lang="en-US"/>
              <a:pPr/>
              <a:t>25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81025" y="2162175"/>
            <a:ext cx="7772400" cy="70485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a:defRPr sz="3600">
                <a:solidFill>
                  <a:schemeClr val="bg1"/>
                </a:solidFill>
              </a:defRPr>
            </a:lvl1pPr>
          </a:lstStyle>
          <a:p>
            <a:pPr lvl="0"/>
            <a:r>
              <a:rPr lang="ru-RU" noProof="0" smtClean="0"/>
              <a:t>Образец заголовка</a:t>
            </a:r>
            <a:endParaRPr lang="en-US" noProof="0" smtClean="0"/>
          </a:p>
        </p:txBody>
      </p:sp>
      <p:sp>
        <p:nvSpPr>
          <p:cNvPr id="3075" name="Rectangle 3"/>
          <p:cNvSpPr>
            <a:spLocks noGrp="1" noChangeArrowheads="1"/>
          </p:cNvSpPr>
          <p:nvPr>
            <p:ph type="subTitle" idx="1"/>
          </p:nvPr>
        </p:nvSpPr>
        <p:spPr>
          <a:xfrm>
            <a:off x="581025" y="2847975"/>
            <a:ext cx="7772400" cy="68580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marL="0" indent="0">
              <a:buFontTx/>
              <a:buNone/>
              <a:defRPr sz="2400">
                <a:solidFill>
                  <a:schemeClr val="bg1"/>
                </a:solidFill>
              </a:defRPr>
            </a:lvl1pPr>
          </a:lstStyle>
          <a:p>
            <a:pPr lvl="0"/>
            <a:r>
              <a:rPr lang="ru-RU" noProof="0" smtClean="0"/>
              <a:t>Образец подзаголовка</a:t>
            </a:r>
            <a:endParaRPr lang="en-US"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103314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477000" y="1676400"/>
            <a:ext cx="1828800" cy="48768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990600" y="1676400"/>
            <a:ext cx="5334000" cy="4876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365313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241637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val="48556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990600" y="2682875"/>
            <a:ext cx="3581400" cy="387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724400" y="2682875"/>
            <a:ext cx="3581400" cy="387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371890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val="292746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858273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2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423660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298045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676400"/>
            <a:ext cx="731520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endParaRPr lang="en-US" smtClean="0"/>
          </a:p>
        </p:txBody>
      </p:sp>
      <p:sp>
        <p:nvSpPr>
          <p:cNvPr id="1027" name="Rectangle 3"/>
          <p:cNvSpPr>
            <a:spLocks noGrp="1" noChangeArrowheads="1"/>
          </p:cNvSpPr>
          <p:nvPr>
            <p:ph type="body" idx="1"/>
          </p:nvPr>
        </p:nvSpPr>
        <p:spPr bwMode="auto">
          <a:xfrm>
            <a:off x="990600" y="2682875"/>
            <a:ext cx="73152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itchFamily="34" charset="0"/>
        </a:defRPr>
      </a:lvl2pPr>
      <a:lvl3pPr algn="l" rtl="0" eaLnBrk="1" fontAlgn="base" hangingPunct="1">
        <a:spcBef>
          <a:spcPct val="0"/>
        </a:spcBef>
        <a:spcAft>
          <a:spcPct val="0"/>
        </a:spcAft>
        <a:defRPr sz="4400">
          <a:solidFill>
            <a:schemeClr val="tx1"/>
          </a:solidFill>
          <a:latin typeface="Microsoft Sans Serif" pitchFamily="34" charset="0"/>
        </a:defRPr>
      </a:lvl3pPr>
      <a:lvl4pPr algn="l" rtl="0" eaLnBrk="1" fontAlgn="base" hangingPunct="1">
        <a:spcBef>
          <a:spcPct val="0"/>
        </a:spcBef>
        <a:spcAft>
          <a:spcPct val="0"/>
        </a:spcAft>
        <a:defRPr sz="4400">
          <a:solidFill>
            <a:schemeClr val="tx1"/>
          </a:solidFill>
          <a:latin typeface="Microsoft Sans Serif" pitchFamily="34" charset="0"/>
        </a:defRPr>
      </a:lvl4pPr>
      <a:lvl5pPr algn="l" rtl="0" eaLnBrk="1" fontAlgn="base" hangingPunct="1">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9512" y="2060848"/>
            <a:ext cx="4648200" cy="685800"/>
          </a:xfrm>
        </p:spPr>
        <p:txBody>
          <a:bodyPr/>
          <a:lstStyle/>
          <a:p>
            <a:r>
              <a:rPr lang="en-US" sz="4400" b="1" dirty="0" smtClean="0">
                <a:solidFill>
                  <a:srgbClr val="FF0000"/>
                </a:solidFill>
              </a:rPr>
              <a:t>Cansat </a:t>
            </a:r>
            <a:r>
              <a:rPr lang="en-US" sz="4400" b="1" dirty="0" smtClean="0">
                <a:solidFill>
                  <a:srgbClr val="03136A"/>
                </a:solidFill>
              </a:rPr>
              <a:t>in</a:t>
            </a:r>
            <a:r>
              <a:rPr lang="en-US" sz="4400" b="1" dirty="0" smtClean="0"/>
              <a:t> Russia</a:t>
            </a:r>
            <a:endParaRPr lang="en-US" sz="4400" b="1" dirty="0"/>
          </a:p>
        </p:txBody>
      </p:sp>
      <p:sp>
        <p:nvSpPr>
          <p:cNvPr id="2051" name="Rectangle 3"/>
          <p:cNvSpPr>
            <a:spLocks noGrp="1" noChangeArrowheads="1"/>
          </p:cNvSpPr>
          <p:nvPr>
            <p:ph type="subTitle" idx="1"/>
          </p:nvPr>
        </p:nvSpPr>
        <p:spPr>
          <a:xfrm>
            <a:off x="611560" y="2852936"/>
            <a:ext cx="3862958" cy="685800"/>
          </a:xfrm>
        </p:spPr>
        <p:txBody>
          <a:bodyPr/>
          <a:lstStyle/>
          <a:p>
            <a:r>
              <a:rPr lang="en-US" sz="2000" dirty="0" smtClean="0">
                <a:solidFill>
                  <a:srgbClr val="B3D3EA"/>
                </a:solidFill>
                <a:latin typeface="Arial Black" pitchFamily="34" charset="0"/>
              </a:rPr>
              <a:t>Team</a:t>
            </a:r>
            <a:r>
              <a:rPr lang="en-US" sz="2000" dirty="0" smtClean="0">
                <a:solidFill>
                  <a:srgbClr val="00B0F0"/>
                </a:solidFill>
                <a:latin typeface="Arial Black" pitchFamily="34" charset="0"/>
              </a:rPr>
              <a:t> </a:t>
            </a:r>
            <a:r>
              <a:rPr lang="en-US" sz="2000" dirty="0" smtClean="0">
                <a:solidFill>
                  <a:srgbClr val="B3D3EA"/>
                </a:solidFill>
                <a:latin typeface="Arial Black" pitchFamily="34" charset="0"/>
              </a:rPr>
              <a:t>name </a:t>
            </a:r>
            <a:r>
              <a:rPr lang="en-US" sz="2000" dirty="0" smtClean="0">
                <a:solidFill>
                  <a:srgbClr val="B3D3EA"/>
                </a:solidFill>
                <a:latin typeface="Arial Black" pitchFamily="34" charset="0"/>
              </a:rPr>
              <a:t>is </a:t>
            </a:r>
            <a:r>
              <a:rPr lang="en-US" sz="2000" dirty="0" smtClean="0">
                <a:solidFill>
                  <a:srgbClr val="00B0F0"/>
                </a:solidFill>
                <a:latin typeface="Arial Black" pitchFamily="34" charset="0"/>
              </a:rPr>
              <a:t>KYYRAI</a:t>
            </a:r>
            <a:endParaRPr lang="en-US" sz="2000" dirty="0">
              <a:solidFill>
                <a:srgbClr val="00B0F0"/>
              </a:solidFill>
              <a:latin typeface="Arial Black" pitchFamily="34" charset="0"/>
            </a:endParaRPr>
          </a:p>
        </p:txBody>
      </p:sp>
      <p:sp>
        <p:nvSpPr>
          <p:cNvPr id="2" name="TextBox 1"/>
          <p:cNvSpPr txBox="1"/>
          <p:nvPr/>
        </p:nvSpPr>
        <p:spPr>
          <a:xfrm>
            <a:off x="5255568" y="5226784"/>
            <a:ext cx="3888432" cy="1631216"/>
          </a:xfrm>
          <a:prstGeom prst="rect">
            <a:avLst/>
          </a:prstGeom>
          <a:noFill/>
        </p:spPr>
        <p:txBody>
          <a:bodyPr wrap="square" rtlCol="0">
            <a:spAutoFit/>
          </a:bodyPr>
          <a:lstStyle/>
          <a:p>
            <a:r>
              <a:rPr lang="en-US" sz="2000" dirty="0" smtClean="0">
                <a:solidFill>
                  <a:srgbClr val="B3D3EA"/>
                </a:solidFill>
                <a:latin typeface="Arial Black" pitchFamily="34" charset="0"/>
              </a:rPr>
              <a:t>Performed by student of 11</a:t>
            </a:r>
            <a:r>
              <a:rPr lang="en-US" sz="2000" baseline="30000" dirty="0" smtClean="0">
                <a:solidFill>
                  <a:srgbClr val="B3D3EA"/>
                </a:solidFill>
                <a:latin typeface="Arial Black" pitchFamily="34" charset="0"/>
              </a:rPr>
              <a:t>th</a:t>
            </a:r>
            <a:r>
              <a:rPr lang="en-US" sz="2000" dirty="0" smtClean="0">
                <a:solidFill>
                  <a:srgbClr val="B3D3EA"/>
                </a:solidFill>
                <a:latin typeface="Arial Black" pitchFamily="34" charset="0"/>
              </a:rPr>
              <a:t> grade  </a:t>
            </a:r>
            <a:endParaRPr lang="sah-RU" sz="2000" dirty="0" smtClean="0">
              <a:solidFill>
                <a:srgbClr val="B3D3EA"/>
              </a:solidFill>
              <a:latin typeface="Arial Black" pitchFamily="34" charset="0"/>
            </a:endParaRPr>
          </a:p>
          <a:p>
            <a:r>
              <a:rPr lang="en-US" sz="2000" dirty="0" smtClean="0">
                <a:solidFill>
                  <a:srgbClr val="FFFF00"/>
                </a:solidFill>
                <a:latin typeface="Arial Black" pitchFamily="34" charset="0"/>
              </a:rPr>
              <a:t>Popov Vladimir</a:t>
            </a:r>
          </a:p>
          <a:p>
            <a:r>
              <a:rPr lang="en-US" sz="2000" dirty="0" smtClean="0">
                <a:solidFill>
                  <a:srgbClr val="B3D3EA"/>
                </a:solidFill>
                <a:latin typeface="Arial Black" pitchFamily="34" charset="0"/>
              </a:rPr>
              <a:t>Teacher</a:t>
            </a:r>
            <a:r>
              <a:rPr lang="sah-RU" sz="2000" dirty="0" smtClean="0">
                <a:solidFill>
                  <a:srgbClr val="B3D3EA"/>
                </a:solidFill>
                <a:latin typeface="Arial Black" pitchFamily="34" charset="0"/>
              </a:rPr>
              <a:t>:</a:t>
            </a:r>
            <a:r>
              <a:rPr lang="en-US" sz="2000" dirty="0" smtClean="0">
                <a:solidFill>
                  <a:srgbClr val="B3D3EA"/>
                </a:solidFill>
                <a:latin typeface="Arial Black" pitchFamily="34" charset="0"/>
              </a:rPr>
              <a:t> </a:t>
            </a:r>
            <a:r>
              <a:rPr lang="en-US" sz="2000" dirty="0" err="1" smtClean="0">
                <a:solidFill>
                  <a:srgbClr val="1984CC"/>
                </a:solidFill>
                <a:latin typeface="Arial Black" pitchFamily="34" charset="0"/>
              </a:rPr>
              <a:t>Nyurgun</a:t>
            </a:r>
            <a:r>
              <a:rPr lang="en-US" sz="2000" dirty="0" smtClean="0">
                <a:solidFill>
                  <a:srgbClr val="1984CC"/>
                </a:solidFill>
                <a:latin typeface="Arial Black" pitchFamily="34" charset="0"/>
              </a:rPr>
              <a:t> </a:t>
            </a:r>
            <a:r>
              <a:rPr lang="en-US" sz="2000" dirty="0" err="1" smtClean="0">
                <a:solidFill>
                  <a:srgbClr val="1984CC"/>
                </a:solidFill>
                <a:latin typeface="Arial Black" pitchFamily="34" charset="0"/>
              </a:rPr>
              <a:t>Maratovich</a:t>
            </a:r>
            <a:endParaRPr lang="ru-RU" sz="2000" dirty="0">
              <a:solidFill>
                <a:srgbClr val="1984CC"/>
              </a:solidFill>
            </a:endParaRPr>
          </a:p>
        </p:txBody>
      </p:sp>
      <p:sp>
        <p:nvSpPr>
          <p:cNvPr id="3" name="TextBox 2"/>
          <p:cNvSpPr txBox="1"/>
          <p:nvPr/>
        </p:nvSpPr>
        <p:spPr>
          <a:xfrm>
            <a:off x="2272694" y="6413983"/>
            <a:ext cx="3089565" cy="400110"/>
          </a:xfrm>
          <a:prstGeom prst="rect">
            <a:avLst/>
          </a:prstGeom>
          <a:noFill/>
        </p:spPr>
        <p:txBody>
          <a:bodyPr wrap="none" rtlCol="0">
            <a:spAutoFit/>
          </a:bodyPr>
          <a:lstStyle/>
          <a:p>
            <a:r>
              <a:rPr lang="en-US" sz="2000" b="1" dirty="0" smtClean="0">
                <a:solidFill>
                  <a:srgbClr val="FFFF00"/>
                </a:solidFill>
              </a:rPr>
              <a:t>Yakutsk city </a:t>
            </a:r>
            <a:r>
              <a:rPr lang="en-US" sz="2000" dirty="0" smtClean="0">
                <a:solidFill>
                  <a:srgbClr val="FFFF00"/>
                </a:solidFill>
              </a:rPr>
              <a:t>– 2019 year</a:t>
            </a:r>
            <a:endParaRPr lang="ru-RU" sz="2000" dirty="0">
              <a:solidFill>
                <a:srgbClr val="FFFF0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2"/>
            <a:ext cx="7315200" cy="3870325"/>
          </a:xfrm>
        </p:spPr>
        <p:txBody>
          <a:bodyPr/>
          <a:lstStyle/>
          <a:p>
            <a:pPr marL="0" indent="0">
              <a:buNone/>
            </a:pPr>
            <a:r>
              <a:rPr lang="en-US" dirty="0">
                <a:solidFill>
                  <a:srgbClr val="000000"/>
                </a:solidFill>
              </a:rPr>
              <a:t>6</a:t>
            </a:r>
            <a:r>
              <a:rPr lang="ru-RU" dirty="0" smtClean="0">
                <a:solidFill>
                  <a:srgbClr val="000000"/>
                </a:solidFill>
              </a:rPr>
              <a:t>. </a:t>
            </a:r>
            <a:r>
              <a:rPr lang="en-US" dirty="0" smtClean="0">
                <a:solidFill>
                  <a:srgbClr val="000000"/>
                </a:solidFill>
              </a:rPr>
              <a:t>Measuring the amount of dust</a:t>
            </a:r>
          </a:p>
          <a:p>
            <a:pPr marL="0" indent="0">
              <a:buNone/>
            </a:pPr>
            <a:endParaRPr lang="ru-R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943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2"/>
            <a:ext cx="8352928" cy="3870325"/>
          </a:xfrm>
        </p:spPr>
        <p:txBody>
          <a:bodyPr/>
          <a:lstStyle/>
          <a:p>
            <a:pPr marL="0" indent="0">
              <a:buNone/>
            </a:pPr>
            <a:r>
              <a:rPr lang="en-US" dirty="0" smtClean="0">
                <a:solidFill>
                  <a:srgbClr val="000000"/>
                </a:solidFill>
              </a:rPr>
              <a:t>7. Transmissions of telemetry over the radio channel to the ground receiving station.</a:t>
            </a:r>
            <a:endParaRPr lang="ru-RU"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554" name="Picture 2" descr="C:\Users\Владимир\Downloads\sa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36912"/>
            <a:ext cx="70866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6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556792"/>
            <a:ext cx="2659702" cy="523220"/>
          </a:xfrm>
          <a:prstGeom prst="rect">
            <a:avLst/>
          </a:prstGeom>
          <a:noFill/>
        </p:spPr>
        <p:txBody>
          <a:bodyPr wrap="none" rtlCol="0">
            <a:spAutoFit/>
          </a:bodyPr>
          <a:lstStyle/>
          <a:p>
            <a:r>
              <a:rPr lang="en-US" sz="2800" b="1" dirty="0" smtClean="0"/>
              <a:t>Flight diagram</a:t>
            </a:r>
            <a:endParaRPr lang="ru-RU" sz="2800" b="1" dirty="0"/>
          </a:p>
        </p:txBody>
      </p:sp>
      <p:pic>
        <p:nvPicPr>
          <p:cNvPr id="4" name="Picture 4" descr="C:\Users\Владимир\Pictures\cansat\pole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136" y="2114550"/>
            <a:ext cx="7848280" cy="4410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963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400" y="1467124"/>
            <a:ext cx="6019597" cy="523220"/>
          </a:xfrm>
          <a:prstGeom prst="rect">
            <a:avLst/>
          </a:prstGeom>
          <a:noFill/>
        </p:spPr>
        <p:txBody>
          <a:bodyPr wrap="none" rtlCol="0">
            <a:spAutoFit/>
          </a:bodyPr>
          <a:lstStyle/>
          <a:p>
            <a:r>
              <a:rPr lang="en-US" sz="2800" b="1" dirty="0" smtClean="0"/>
              <a:t>The block-diagram of the satellite</a:t>
            </a:r>
            <a:r>
              <a:rPr lang="ru-RU" sz="2800" b="1" dirty="0" smtClean="0"/>
              <a:t>:</a:t>
            </a:r>
            <a:endParaRPr lang="ru-RU" sz="2800" b="1" dirty="0"/>
          </a:p>
        </p:txBody>
      </p:sp>
      <p:sp>
        <p:nvSpPr>
          <p:cNvPr id="6" name="Скругленный прямоугольник 5"/>
          <p:cNvSpPr/>
          <p:nvPr/>
        </p:nvSpPr>
        <p:spPr bwMode="auto">
          <a:xfrm>
            <a:off x="3248236" y="2013874"/>
            <a:ext cx="2520280" cy="1008112"/>
          </a:xfrm>
          <a:prstGeom prst="roundRect">
            <a:avLst/>
          </a:prstGeom>
          <a:solidFill>
            <a:srgbClr val="FFC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Microcontroller</a:t>
            </a:r>
          </a:p>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(Atmega128)</a:t>
            </a:r>
          </a:p>
        </p:txBody>
      </p:sp>
      <p:sp>
        <p:nvSpPr>
          <p:cNvPr id="7" name="Скругленный прямоугольник 6"/>
          <p:cNvSpPr/>
          <p:nvPr/>
        </p:nvSpPr>
        <p:spPr bwMode="auto">
          <a:xfrm>
            <a:off x="714805" y="3387758"/>
            <a:ext cx="2304256" cy="936104"/>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Press/Temp</a:t>
            </a:r>
            <a:endParaRPr kumimoji="0" lang="ru-RU" sz="2400" b="1" i="0" u="none" strike="noStrike" cap="none" normalizeH="0" baseline="0" dirty="0" smtClean="0">
              <a:ln>
                <a:noFill/>
              </a:ln>
              <a:solidFill>
                <a:srgbClr val="000000"/>
              </a:solidFill>
              <a:effectLst/>
              <a:latin typeface="Arial" charset="0"/>
            </a:endParaRPr>
          </a:p>
        </p:txBody>
      </p:sp>
      <p:sp>
        <p:nvSpPr>
          <p:cNvPr id="10" name="Скругленный прямоугольник 9"/>
          <p:cNvSpPr/>
          <p:nvPr/>
        </p:nvSpPr>
        <p:spPr bwMode="auto">
          <a:xfrm>
            <a:off x="6139606" y="2049878"/>
            <a:ext cx="1440160" cy="648072"/>
          </a:xfrm>
          <a:prstGeom prst="roundRect">
            <a:avLst/>
          </a:prstGeom>
          <a:solidFill>
            <a:srgbClr val="78ADCD"/>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Camera</a:t>
            </a:r>
            <a:endParaRPr kumimoji="0" lang="ru-RU" sz="2400" b="1" i="0" u="none" strike="noStrike" cap="none" normalizeH="0" baseline="0" dirty="0" smtClean="0">
              <a:ln>
                <a:noFill/>
              </a:ln>
              <a:solidFill>
                <a:srgbClr val="000000"/>
              </a:solidFill>
              <a:effectLst/>
              <a:latin typeface="Arial" charset="0"/>
            </a:endParaRPr>
          </a:p>
        </p:txBody>
      </p:sp>
      <p:sp>
        <p:nvSpPr>
          <p:cNvPr id="11" name="Скругленный прямоугольник 10"/>
          <p:cNvSpPr/>
          <p:nvPr/>
        </p:nvSpPr>
        <p:spPr bwMode="auto">
          <a:xfrm>
            <a:off x="714805" y="4653136"/>
            <a:ext cx="2304256" cy="936104"/>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Accelerometer</a:t>
            </a:r>
            <a:endParaRPr kumimoji="0" lang="ru-RU" sz="2400" b="1" i="0" u="none" strike="noStrike" cap="none" normalizeH="0" baseline="0" dirty="0" smtClean="0">
              <a:ln>
                <a:noFill/>
              </a:ln>
              <a:solidFill>
                <a:srgbClr val="000000"/>
              </a:solidFill>
              <a:effectLst/>
              <a:latin typeface="Arial" charset="0"/>
            </a:endParaRPr>
          </a:p>
        </p:txBody>
      </p:sp>
      <p:sp>
        <p:nvSpPr>
          <p:cNvPr id="12" name="Скругленный прямоугольник 11"/>
          <p:cNvSpPr/>
          <p:nvPr/>
        </p:nvSpPr>
        <p:spPr bwMode="auto">
          <a:xfrm>
            <a:off x="683568" y="2049878"/>
            <a:ext cx="2304256" cy="936104"/>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err="1" smtClean="0">
                <a:solidFill>
                  <a:srgbClr val="000000"/>
                </a:solidFill>
              </a:rPr>
              <a:t>Gps</a:t>
            </a:r>
            <a:r>
              <a:rPr lang="en-US" b="1" dirty="0" smtClean="0">
                <a:solidFill>
                  <a:srgbClr val="000000"/>
                </a:solidFill>
              </a:rPr>
              <a:t>-module</a:t>
            </a:r>
            <a:endParaRPr kumimoji="0" lang="ru-RU" sz="2400" b="1" i="0" u="none" strike="noStrike" cap="none" normalizeH="0" baseline="0" dirty="0" smtClean="0">
              <a:ln>
                <a:noFill/>
              </a:ln>
              <a:solidFill>
                <a:srgbClr val="000000"/>
              </a:solidFill>
              <a:effectLst/>
            </a:endParaRPr>
          </a:p>
        </p:txBody>
      </p:sp>
      <p:sp>
        <p:nvSpPr>
          <p:cNvPr id="13" name="Скругленный прямоугольник 12"/>
          <p:cNvSpPr/>
          <p:nvPr/>
        </p:nvSpPr>
        <p:spPr bwMode="auto">
          <a:xfrm>
            <a:off x="683568" y="5921896"/>
            <a:ext cx="2304256" cy="936104"/>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Dust</a:t>
            </a:r>
            <a:r>
              <a:rPr kumimoji="0" lang="en-US" sz="2400" b="1" i="0" u="none" strike="noStrike" cap="none" normalizeH="0" dirty="0" smtClean="0">
                <a:ln>
                  <a:noFill/>
                </a:ln>
                <a:solidFill>
                  <a:srgbClr val="000000"/>
                </a:solidFill>
                <a:effectLst/>
                <a:latin typeface="Arial" charset="0"/>
              </a:rPr>
              <a:t> sensor</a:t>
            </a:r>
            <a:endParaRPr kumimoji="0" lang="ru-RU" sz="2400" b="1" i="0" u="none" strike="noStrike" cap="none" normalizeH="0" baseline="0" dirty="0" smtClean="0">
              <a:ln>
                <a:noFill/>
              </a:ln>
              <a:solidFill>
                <a:srgbClr val="000000"/>
              </a:solidFill>
              <a:effectLst/>
              <a:latin typeface="Arial" charset="0"/>
            </a:endParaRPr>
          </a:p>
        </p:txBody>
      </p:sp>
      <p:sp>
        <p:nvSpPr>
          <p:cNvPr id="14" name="Скругленный прямоугольник 13"/>
          <p:cNvSpPr/>
          <p:nvPr/>
        </p:nvSpPr>
        <p:spPr bwMode="auto">
          <a:xfrm>
            <a:off x="6139606" y="2852936"/>
            <a:ext cx="1440160" cy="648072"/>
          </a:xfrm>
          <a:prstGeom prst="roundRect">
            <a:avLst/>
          </a:prstGeom>
          <a:solidFill>
            <a:schemeClr val="accent5"/>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Battery</a:t>
            </a:r>
            <a:endParaRPr kumimoji="0" lang="ru-RU" sz="2400" b="1" i="0" u="none" strike="noStrike" cap="none" normalizeH="0" baseline="0" dirty="0" smtClean="0">
              <a:ln>
                <a:noFill/>
              </a:ln>
              <a:solidFill>
                <a:srgbClr val="000000"/>
              </a:solidFill>
              <a:effectLst/>
              <a:latin typeface="Arial" charset="0"/>
            </a:endParaRPr>
          </a:p>
        </p:txBody>
      </p:sp>
      <p:sp>
        <p:nvSpPr>
          <p:cNvPr id="15" name="Скругленный прямоугольник 14"/>
          <p:cNvSpPr/>
          <p:nvPr/>
        </p:nvSpPr>
        <p:spPr bwMode="auto">
          <a:xfrm>
            <a:off x="6638086" y="3647798"/>
            <a:ext cx="2339856" cy="861322"/>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Ground</a:t>
            </a:r>
            <a:r>
              <a:rPr kumimoji="0" lang="en-US" sz="2400" b="1" i="0" u="none" strike="noStrike" cap="none" normalizeH="0" dirty="0" smtClean="0">
                <a:ln>
                  <a:noFill/>
                </a:ln>
                <a:solidFill>
                  <a:srgbClr val="000000"/>
                </a:solidFill>
                <a:effectLst/>
                <a:latin typeface="Arial" charset="0"/>
              </a:rPr>
              <a:t> station</a:t>
            </a:r>
            <a:endParaRPr kumimoji="0" lang="ru-RU" sz="2400" b="1" i="0" u="none" strike="noStrike" cap="none" normalizeH="0" baseline="0" dirty="0" smtClean="0">
              <a:ln>
                <a:noFill/>
              </a:ln>
              <a:solidFill>
                <a:srgbClr val="000000"/>
              </a:solidFill>
              <a:effectLst/>
              <a:latin typeface="Arial" charset="0"/>
            </a:endParaRPr>
          </a:p>
        </p:txBody>
      </p:sp>
      <p:sp>
        <p:nvSpPr>
          <p:cNvPr id="16" name="Скругленный прямоугольник 15"/>
          <p:cNvSpPr/>
          <p:nvPr/>
        </p:nvSpPr>
        <p:spPr bwMode="auto">
          <a:xfrm>
            <a:off x="7164288" y="4687966"/>
            <a:ext cx="1384722" cy="474542"/>
          </a:xfrm>
          <a:prstGeom prst="roundRect">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antenna</a:t>
            </a:r>
            <a:endParaRPr kumimoji="0" lang="ru-RU" sz="2400" b="1" i="0" u="none" strike="noStrike" cap="none" normalizeH="0" baseline="0" dirty="0" smtClean="0">
              <a:ln>
                <a:noFill/>
              </a:ln>
              <a:solidFill>
                <a:srgbClr val="000000"/>
              </a:solidFill>
              <a:effectLst/>
            </a:endParaRPr>
          </a:p>
        </p:txBody>
      </p:sp>
      <p:sp>
        <p:nvSpPr>
          <p:cNvPr id="17" name="Скругленный прямоугольник 16"/>
          <p:cNvSpPr/>
          <p:nvPr/>
        </p:nvSpPr>
        <p:spPr bwMode="auto">
          <a:xfrm>
            <a:off x="7164288" y="5351969"/>
            <a:ext cx="1384722" cy="474542"/>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receiver</a:t>
            </a:r>
            <a:endParaRPr kumimoji="0" lang="ru-RU" sz="2400" b="1" i="0" u="none" strike="noStrike" cap="none" normalizeH="0" baseline="0" dirty="0" smtClean="0">
              <a:ln>
                <a:noFill/>
              </a:ln>
              <a:solidFill>
                <a:srgbClr val="000000"/>
              </a:solidFill>
              <a:effectLst/>
              <a:latin typeface="Arial" charset="0"/>
            </a:endParaRPr>
          </a:p>
        </p:txBody>
      </p:sp>
      <p:sp>
        <p:nvSpPr>
          <p:cNvPr id="18" name="Скругленный прямоугольник 17"/>
          <p:cNvSpPr/>
          <p:nvPr/>
        </p:nvSpPr>
        <p:spPr bwMode="auto">
          <a:xfrm>
            <a:off x="6942581" y="6013784"/>
            <a:ext cx="1916497" cy="825641"/>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PC</a:t>
            </a:r>
            <a:endParaRPr kumimoji="0" lang="ru-RU" sz="2400" b="1" i="0" u="none" strike="noStrike" cap="none" normalizeH="0" baseline="0" dirty="0" smtClean="0">
              <a:ln>
                <a:noFill/>
              </a:ln>
              <a:solidFill>
                <a:srgbClr val="000000"/>
              </a:solidFill>
              <a:effectLst/>
              <a:latin typeface="Arial" charset="0"/>
            </a:endParaRPr>
          </a:p>
        </p:txBody>
      </p:sp>
      <p:sp>
        <p:nvSpPr>
          <p:cNvPr id="36" name="Стрелка вправо 35"/>
          <p:cNvSpPr/>
          <p:nvPr/>
        </p:nvSpPr>
        <p:spPr bwMode="auto">
          <a:xfrm>
            <a:off x="2958527" y="2672916"/>
            <a:ext cx="300169" cy="180020"/>
          </a:xfrm>
          <a:prstGeom prst="right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rgbClr val="000000"/>
              </a:solidFill>
              <a:effectLst/>
              <a:latin typeface="Arial" charset="0"/>
            </a:endParaRPr>
          </a:p>
        </p:txBody>
      </p:sp>
      <p:sp>
        <p:nvSpPr>
          <p:cNvPr id="37" name="Стрелка влево 36"/>
          <p:cNvSpPr/>
          <p:nvPr/>
        </p:nvSpPr>
        <p:spPr bwMode="auto">
          <a:xfrm>
            <a:off x="2987824" y="2204864"/>
            <a:ext cx="260413" cy="169050"/>
          </a:xfrm>
          <a:prstGeom prst="leftArrow">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38" name="Стрелка углом вверх 37"/>
          <p:cNvSpPr/>
          <p:nvPr/>
        </p:nvSpPr>
        <p:spPr bwMode="auto">
          <a:xfrm>
            <a:off x="3019061" y="2985982"/>
            <a:ext cx="479271" cy="661816"/>
          </a:xfrm>
          <a:prstGeom prst="bentUpArrow">
            <a:avLst>
              <a:gd name="adj1" fmla="val 25000"/>
              <a:gd name="adj2" fmla="val 20052"/>
              <a:gd name="adj3" fmla="val 25000"/>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2" name="Стрелка углом вверх 41"/>
          <p:cNvSpPr/>
          <p:nvPr/>
        </p:nvSpPr>
        <p:spPr bwMode="auto">
          <a:xfrm rot="5400000" flipV="1">
            <a:off x="2783512" y="3244547"/>
            <a:ext cx="1205974" cy="760851"/>
          </a:xfrm>
          <a:prstGeom prst="bentUpArrow">
            <a:avLst>
              <a:gd name="adj1" fmla="val 25000"/>
              <a:gd name="adj2" fmla="val 20728"/>
              <a:gd name="adj3" fmla="val 25000"/>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3" name="Стрелка углом вверх 42"/>
          <p:cNvSpPr/>
          <p:nvPr/>
        </p:nvSpPr>
        <p:spPr bwMode="auto">
          <a:xfrm rot="5400000" flipV="1">
            <a:off x="2481390" y="3495524"/>
            <a:ext cx="2099203" cy="1152129"/>
          </a:xfrm>
          <a:prstGeom prst="bentUpArrow">
            <a:avLst>
              <a:gd name="adj1" fmla="val 25000"/>
              <a:gd name="adj2" fmla="val 20728"/>
              <a:gd name="adj3" fmla="val 25000"/>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4" name="Стрелка углом вверх 43"/>
          <p:cNvSpPr/>
          <p:nvPr/>
        </p:nvSpPr>
        <p:spPr bwMode="auto">
          <a:xfrm rot="5400000" flipV="1">
            <a:off x="1956369" y="3987888"/>
            <a:ext cx="3725550" cy="1793748"/>
          </a:xfrm>
          <a:prstGeom prst="bentUpArrow">
            <a:avLst>
              <a:gd name="adj1" fmla="val 25000"/>
              <a:gd name="adj2" fmla="val 20728"/>
              <a:gd name="adj3" fmla="val 25000"/>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5" name="Стрелка углом вверх 44"/>
          <p:cNvSpPr/>
          <p:nvPr/>
        </p:nvSpPr>
        <p:spPr bwMode="auto">
          <a:xfrm>
            <a:off x="3032613" y="2985982"/>
            <a:ext cx="931437" cy="2424457"/>
          </a:xfrm>
          <a:prstGeom prst="bentUpArrow">
            <a:avLst>
              <a:gd name="adj1" fmla="val 25000"/>
              <a:gd name="adj2" fmla="val 20052"/>
              <a:gd name="adj3" fmla="val 25000"/>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6" name="Стрелка углом вверх 45"/>
          <p:cNvSpPr/>
          <p:nvPr/>
        </p:nvSpPr>
        <p:spPr bwMode="auto">
          <a:xfrm>
            <a:off x="2987824" y="2985983"/>
            <a:ext cx="1520552" cy="3403966"/>
          </a:xfrm>
          <a:prstGeom prst="bentUpArrow">
            <a:avLst>
              <a:gd name="adj1" fmla="val 25000"/>
              <a:gd name="adj2" fmla="val 20052"/>
              <a:gd name="adj3" fmla="val 25000"/>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8" name="Стрелка влево 47"/>
          <p:cNvSpPr/>
          <p:nvPr/>
        </p:nvSpPr>
        <p:spPr bwMode="auto">
          <a:xfrm>
            <a:off x="5759033" y="2201626"/>
            <a:ext cx="379964" cy="316303"/>
          </a:xfrm>
          <a:prstGeom prst="left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49" name="Стрелка вверх 48"/>
          <p:cNvSpPr/>
          <p:nvPr/>
        </p:nvSpPr>
        <p:spPr bwMode="auto">
          <a:xfrm>
            <a:off x="6859686" y="2617523"/>
            <a:ext cx="304602" cy="235413"/>
          </a:xfrm>
          <a:prstGeom prst="up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56" name="Стрелка вверх 55"/>
          <p:cNvSpPr/>
          <p:nvPr/>
        </p:nvSpPr>
        <p:spPr bwMode="auto">
          <a:xfrm flipV="1">
            <a:off x="7748529" y="5178591"/>
            <a:ext cx="304602" cy="187273"/>
          </a:xfrm>
          <a:prstGeom prst="up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57" name="Стрелка вверх 56"/>
          <p:cNvSpPr/>
          <p:nvPr/>
        </p:nvSpPr>
        <p:spPr bwMode="auto">
          <a:xfrm flipV="1">
            <a:off x="7748529" y="5826511"/>
            <a:ext cx="304602" cy="187273"/>
          </a:xfrm>
          <a:prstGeom prst="up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58" name="Стрелка влево 57"/>
          <p:cNvSpPr/>
          <p:nvPr/>
        </p:nvSpPr>
        <p:spPr bwMode="auto">
          <a:xfrm>
            <a:off x="7748529" y="1640972"/>
            <a:ext cx="542662" cy="169050"/>
          </a:xfrm>
          <a:prstGeom prst="leftArrow">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59" name="Стрелка вправо 58"/>
          <p:cNvSpPr/>
          <p:nvPr/>
        </p:nvSpPr>
        <p:spPr bwMode="auto">
          <a:xfrm>
            <a:off x="7802642" y="1930591"/>
            <a:ext cx="500977" cy="187752"/>
          </a:xfrm>
          <a:prstGeom prst="right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rgbClr val="000000"/>
              </a:solidFill>
              <a:effectLst/>
              <a:latin typeface="Arial" charset="0"/>
            </a:endParaRPr>
          </a:p>
        </p:txBody>
      </p:sp>
      <p:sp>
        <p:nvSpPr>
          <p:cNvPr id="60" name="TextBox 59"/>
          <p:cNvSpPr txBox="1"/>
          <p:nvPr/>
        </p:nvSpPr>
        <p:spPr>
          <a:xfrm>
            <a:off x="8349245" y="1532118"/>
            <a:ext cx="628697" cy="338554"/>
          </a:xfrm>
          <a:prstGeom prst="rect">
            <a:avLst/>
          </a:prstGeom>
          <a:noFill/>
        </p:spPr>
        <p:txBody>
          <a:bodyPr wrap="none" rtlCol="0">
            <a:spAutoFit/>
          </a:bodyPr>
          <a:lstStyle/>
          <a:p>
            <a:r>
              <a:rPr lang="en-US" sz="1600" b="1" dirty="0" smtClean="0">
                <a:solidFill>
                  <a:srgbClr val="000000"/>
                </a:solidFill>
              </a:rPr>
              <a:t>Data</a:t>
            </a:r>
            <a:endParaRPr lang="ru-RU" sz="1600" b="1" dirty="0">
              <a:solidFill>
                <a:srgbClr val="000000"/>
              </a:solidFill>
            </a:endParaRPr>
          </a:p>
        </p:txBody>
      </p:sp>
      <p:sp>
        <p:nvSpPr>
          <p:cNvPr id="61" name="TextBox 60"/>
          <p:cNvSpPr txBox="1"/>
          <p:nvPr/>
        </p:nvSpPr>
        <p:spPr>
          <a:xfrm>
            <a:off x="8349245" y="1844597"/>
            <a:ext cx="800220" cy="338554"/>
          </a:xfrm>
          <a:prstGeom prst="rect">
            <a:avLst/>
          </a:prstGeom>
          <a:noFill/>
        </p:spPr>
        <p:txBody>
          <a:bodyPr wrap="none" rtlCol="0">
            <a:spAutoFit/>
          </a:bodyPr>
          <a:lstStyle/>
          <a:p>
            <a:r>
              <a:rPr lang="en-US" sz="1600" b="1" dirty="0" smtClean="0">
                <a:solidFill>
                  <a:srgbClr val="000000"/>
                </a:solidFill>
              </a:rPr>
              <a:t>Power</a:t>
            </a:r>
            <a:endParaRPr lang="ru-RU" sz="1600" b="1" dirty="0">
              <a:solidFill>
                <a:srgbClr val="000000"/>
              </a:solidFill>
            </a:endParaRPr>
          </a:p>
        </p:txBody>
      </p:sp>
      <p:sp>
        <p:nvSpPr>
          <p:cNvPr id="62" name="Скругленный прямоугольник 61"/>
          <p:cNvSpPr/>
          <p:nvPr/>
        </p:nvSpPr>
        <p:spPr bwMode="auto">
          <a:xfrm>
            <a:off x="5110073" y="4877427"/>
            <a:ext cx="1384722" cy="474542"/>
          </a:xfrm>
          <a:prstGeom prst="roundRect">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antenna</a:t>
            </a:r>
            <a:endParaRPr kumimoji="0" lang="ru-RU" sz="2400" b="1" i="0" u="none" strike="noStrike" cap="none" normalizeH="0" baseline="0" dirty="0" smtClean="0">
              <a:ln>
                <a:noFill/>
              </a:ln>
              <a:solidFill>
                <a:srgbClr val="000000"/>
              </a:solidFill>
              <a:effectLst/>
            </a:endParaRPr>
          </a:p>
        </p:txBody>
      </p:sp>
      <p:sp>
        <p:nvSpPr>
          <p:cNvPr id="63" name="Скругленный прямоугольник 62"/>
          <p:cNvSpPr/>
          <p:nvPr/>
        </p:nvSpPr>
        <p:spPr bwMode="auto">
          <a:xfrm>
            <a:off x="5066672" y="3855810"/>
            <a:ext cx="1384722" cy="474542"/>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receiver</a:t>
            </a:r>
            <a:endParaRPr kumimoji="0" lang="ru-RU" sz="2400" b="1" i="0" u="none" strike="noStrike" cap="none" normalizeH="0" baseline="0" dirty="0" smtClean="0">
              <a:ln>
                <a:noFill/>
              </a:ln>
              <a:solidFill>
                <a:srgbClr val="000000"/>
              </a:solidFill>
              <a:effectLst/>
              <a:latin typeface="Arial" charset="0"/>
            </a:endParaRPr>
          </a:p>
        </p:txBody>
      </p:sp>
      <p:sp>
        <p:nvSpPr>
          <p:cNvPr id="64" name="Стрелка вверх 63"/>
          <p:cNvSpPr/>
          <p:nvPr/>
        </p:nvSpPr>
        <p:spPr bwMode="auto">
          <a:xfrm flipV="1">
            <a:off x="5302130" y="3021986"/>
            <a:ext cx="304602" cy="833823"/>
          </a:xfrm>
          <a:prstGeom prst="up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65" name="Стрелка вверх 64"/>
          <p:cNvSpPr/>
          <p:nvPr/>
        </p:nvSpPr>
        <p:spPr bwMode="auto">
          <a:xfrm flipV="1">
            <a:off x="5312675" y="4297290"/>
            <a:ext cx="304602" cy="547074"/>
          </a:xfrm>
          <a:prstGeom prst="up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pic>
        <p:nvPicPr>
          <p:cNvPr id="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2352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9053" y="1556792"/>
            <a:ext cx="2340705" cy="523220"/>
          </a:xfrm>
          <a:prstGeom prst="rect">
            <a:avLst/>
          </a:prstGeom>
          <a:noFill/>
        </p:spPr>
        <p:txBody>
          <a:bodyPr wrap="none" rtlCol="0">
            <a:spAutoFit/>
          </a:bodyPr>
          <a:lstStyle/>
          <a:p>
            <a:r>
              <a:rPr lang="en-US" sz="2800" b="1" dirty="0" smtClean="0"/>
              <a:t>Project work</a:t>
            </a:r>
            <a:endParaRPr lang="ru-RU" sz="2800" b="1" dirty="0"/>
          </a:p>
        </p:txBody>
      </p:sp>
      <p:pic>
        <p:nvPicPr>
          <p:cNvPr id="5" name="Picture 4" descr="C:\Users\авы\Downloads\5OwrKFaE1G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80" y="2708920"/>
            <a:ext cx="4143404" cy="3857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авы\Downloads\Bw3v5spSwZ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4962" y="1700808"/>
            <a:ext cx="4429156" cy="22860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4554959" y="4219032"/>
            <a:ext cx="4429157" cy="245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Скругленная прямоугольная выноска 7"/>
          <p:cNvSpPr/>
          <p:nvPr/>
        </p:nvSpPr>
        <p:spPr bwMode="auto">
          <a:xfrm>
            <a:off x="-396552" y="3284984"/>
            <a:ext cx="1800200" cy="504056"/>
          </a:xfrm>
          <a:prstGeom prst="wedgeRoundRectCallout">
            <a:avLst>
              <a:gd name="adj1" fmla="val 45477"/>
              <a:gd name="adj2" fmla="val 159120"/>
              <a:gd name="adj3" fmla="val 16667"/>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Radio module board</a:t>
            </a:r>
            <a:endParaRPr kumimoji="0" lang="ru-RU" sz="1400" b="1" i="0" u="none" strike="noStrike" cap="none" normalizeH="0" baseline="0" dirty="0" smtClean="0">
              <a:ln>
                <a:noFill/>
              </a:ln>
              <a:solidFill>
                <a:srgbClr val="000000"/>
              </a:solidFill>
              <a:effectLst/>
              <a:latin typeface="Arial" charset="0"/>
            </a:endParaRPr>
          </a:p>
        </p:txBody>
      </p:sp>
      <p:sp>
        <p:nvSpPr>
          <p:cNvPr id="9" name="Скругленная прямоугольная выноска 8"/>
          <p:cNvSpPr/>
          <p:nvPr/>
        </p:nvSpPr>
        <p:spPr bwMode="auto">
          <a:xfrm>
            <a:off x="1043608" y="2843815"/>
            <a:ext cx="1869913" cy="504056"/>
          </a:xfrm>
          <a:prstGeom prst="wedgeRoundRectCallout">
            <a:avLst>
              <a:gd name="adj1" fmla="val 13687"/>
              <a:gd name="adj2" fmla="val 287289"/>
              <a:gd name="adj3" fmla="val 16667"/>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smtClean="0">
                <a:solidFill>
                  <a:srgbClr val="000000"/>
                </a:solidFill>
              </a:rPr>
              <a:t>MC </a:t>
            </a:r>
            <a:r>
              <a:rPr lang="en-US" sz="1400" b="1" dirty="0" smtClean="0">
                <a:solidFill>
                  <a:srgbClr val="000000"/>
                </a:solidFill>
              </a:rPr>
              <a:t>board Atmega128</a:t>
            </a:r>
            <a:endParaRPr kumimoji="0" lang="ru-RU" sz="1400" b="1" i="0" u="none" strike="noStrike" cap="none" normalizeH="0" baseline="0" dirty="0" smtClean="0">
              <a:ln>
                <a:noFill/>
              </a:ln>
              <a:solidFill>
                <a:srgbClr val="000000"/>
              </a:solidFill>
              <a:effectLst/>
            </a:endParaRPr>
          </a:p>
        </p:txBody>
      </p:sp>
      <p:sp>
        <p:nvSpPr>
          <p:cNvPr id="10" name="Скругленная прямоугольная выноска 9"/>
          <p:cNvSpPr/>
          <p:nvPr/>
        </p:nvSpPr>
        <p:spPr bwMode="auto">
          <a:xfrm>
            <a:off x="2555776" y="3347871"/>
            <a:ext cx="1656184" cy="504056"/>
          </a:xfrm>
          <a:prstGeom prst="wedgeRoundRectCallout">
            <a:avLst>
              <a:gd name="adj1" fmla="val -12135"/>
              <a:gd name="adj2" fmla="val 218275"/>
              <a:gd name="adj3" fmla="val 16667"/>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Sensor</a:t>
            </a:r>
            <a:r>
              <a:rPr kumimoji="0" lang="en-US" sz="1400" b="1" i="0" u="none" strike="noStrike" cap="none" normalizeH="0" dirty="0" smtClean="0">
                <a:ln>
                  <a:noFill/>
                </a:ln>
                <a:solidFill>
                  <a:srgbClr val="000000"/>
                </a:solidFill>
                <a:effectLst/>
                <a:latin typeface="Arial" charset="0"/>
              </a:rPr>
              <a:t> board</a:t>
            </a:r>
            <a:endParaRPr kumimoji="0" lang="ru-RU" sz="1400" b="1" i="0" u="none" strike="noStrike" cap="none" normalizeH="0" baseline="0" dirty="0" smtClean="0">
              <a:ln>
                <a:noFill/>
              </a:ln>
              <a:solidFill>
                <a:srgbClr val="000000"/>
              </a:solidFill>
              <a:effectLst/>
              <a:latin typeface="Arial" charset="0"/>
            </a:endParaRPr>
          </a:p>
        </p:txBody>
      </p:sp>
      <p:sp>
        <p:nvSpPr>
          <p:cNvPr id="11" name="Скругленная прямоугольная выноска 10"/>
          <p:cNvSpPr/>
          <p:nvPr/>
        </p:nvSpPr>
        <p:spPr bwMode="auto">
          <a:xfrm>
            <a:off x="4355976" y="1827984"/>
            <a:ext cx="1656184" cy="504056"/>
          </a:xfrm>
          <a:prstGeom prst="wedgeRoundRectCallout">
            <a:avLst>
              <a:gd name="adj1" fmla="val 35875"/>
              <a:gd name="adj2" fmla="val 269542"/>
              <a:gd name="adj3" fmla="val 16667"/>
            </a:avLst>
          </a:prstGeom>
          <a:solidFill>
            <a:srgbClr val="0070C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Camera</a:t>
            </a:r>
            <a:r>
              <a:rPr kumimoji="0" lang="en-US" sz="1400" b="1" i="0" u="none" strike="noStrike" cap="none" normalizeH="0" dirty="0" smtClean="0">
                <a:ln>
                  <a:noFill/>
                </a:ln>
                <a:solidFill>
                  <a:srgbClr val="000000"/>
                </a:solidFill>
                <a:effectLst/>
                <a:latin typeface="Arial" charset="0"/>
              </a:rPr>
              <a:t> lens</a:t>
            </a:r>
            <a:endParaRPr kumimoji="0" lang="ru-RU" sz="1400" b="1" i="0" u="none" strike="noStrike" cap="none" normalizeH="0" baseline="0" dirty="0" smtClean="0">
              <a:ln>
                <a:noFill/>
              </a:ln>
              <a:solidFill>
                <a:srgbClr val="000000"/>
              </a:solidFill>
              <a:effectLst/>
              <a:latin typeface="Arial" charset="0"/>
            </a:endParaRPr>
          </a:p>
        </p:txBody>
      </p:sp>
      <p:sp>
        <p:nvSpPr>
          <p:cNvPr id="12" name="Скругленная прямоугольная выноска 11"/>
          <p:cNvSpPr/>
          <p:nvPr/>
        </p:nvSpPr>
        <p:spPr bwMode="auto">
          <a:xfrm>
            <a:off x="4234088" y="4187896"/>
            <a:ext cx="1656184" cy="504056"/>
          </a:xfrm>
          <a:prstGeom prst="wedgeRoundRectCallout">
            <a:avLst>
              <a:gd name="adj1" fmla="val 45477"/>
              <a:gd name="adj2" fmla="val 159120"/>
              <a:gd name="adj3" fmla="val 16667"/>
            </a:avLst>
          </a:prstGeom>
          <a:solidFill>
            <a:srgbClr val="B3D3EA"/>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rPr>
              <a:t>GPS</a:t>
            </a:r>
            <a:r>
              <a:rPr lang="en-US" sz="1400" b="1" dirty="0" smtClean="0">
                <a:solidFill>
                  <a:srgbClr val="000000"/>
                </a:solidFill>
              </a:rPr>
              <a:t>-module</a:t>
            </a:r>
            <a:endParaRPr kumimoji="0" lang="ru-RU" sz="1400" b="1" i="0" u="none" strike="noStrike" cap="none" normalizeH="0" baseline="0" dirty="0" smtClean="0">
              <a:ln>
                <a:noFill/>
              </a:ln>
              <a:solidFill>
                <a:srgbClr val="000000"/>
              </a:solidFill>
              <a:effectLst/>
            </a:endParaRPr>
          </a:p>
        </p:txBody>
      </p:sp>
      <p:sp>
        <p:nvSpPr>
          <p:cNvPr id="13" name="Скругленная прямоугольная выноска 12"/>
          <p:cNvSpPr/>
          <p:nvPr/>
        </p:nvSpPr>
        <p:spPr bwMode="auto">
          <a:xfrm>
            <a:off x="6012160" y="4227653"/>
            <a:ext cx="1296144" cy="504056"/>
          </a:xfrm>
          <a:prstGeom prst="wedgeRoundRectCallout">
            <a:avLst>
              <a:gd name="adj1" fmla="val -1599"/>
              <a:gd name="adj2" fmla="val 151232"/>
              <a:gd name="adj3" fmla="val 16667"/>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Dust</a:t>
            </a:r>
            <a:r>
              <a:rPr kumimoji="0" lang="en-US" sz="1400" b="1" i="0" u="none" strike="noStrike" cap="none" normalizeH="0" dirty="0" smtClean="0">
                <a:ln>
                  <a:noFill/>
                </a:ln>
                <a:solidFill>
                  <a:srgbClr val="000000"/>
                </a:solidFill>
                <a:effectLst/>
                <a:latin typeface="Arial" charset="0"/>
              </a:rPr>
              <a:t> sensor</a:t>
            </a:r>
            <a:endParaRPr kumimoji="0" lang="ru-RU" sz="1400" b="1" i="0" u="none" strike="noStrike" cap="none" normalizeH="0" baseline="0" dirty="0" smtClean="0">
              <a:ln>
                <a:noFill/>
              </a:ln>
              <a:solidFill>
                <a:srgbClr val="000000"/>
              </a:solidFill>
              <a:effectLst/>
              <a:latin typeface="Arial" charset="0"/>
            </a:endParaRPr>
          </a:p>
        </p:txBody>
      </p:sp>
      <p:sp>
        <p:nvSpPr>
          <p:cNvPr id="14" name="Скругленная прямоугольная выноска 13"/>
          <p:cNvSpPr/>
          <p:nvPr/>
        </p:nvSpPr>
        <p:spPr bwMode="auto">
          <a:xfrm>
            <a:off x="7596336" y="4227653"/>
            <a:ext cx="1152128" cy="504056"/>
          </a:xfrm>
          <a:prstGeom prst="wedgeRoundRectCallout">
            <a:avLst>
              <a:gd name="adj1" fmla="val -39640"/>
              <a:gd name="adj2" fmla="val 113768"/>
              <a:gd name="adj3" fmla="val 16667"/>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Battery</a:t>
            </a:r>
            <a:endParaRPr kumimoji="0" lang="ru-RU" sz="1400" b="1" i="0" u="none" strike="noStrike" cap="none" normalizeH="0" baseline="0" dirty="0" smtClean="0">
              <a:ln>
                <a:noFill/>
              </a:ln>
              <a:solidFill>
                <a:srgbClr val="000000"/>
              </a:solidFill>
              <a:effectLst/>
              <a:latin typeface="Arial" charset="0"/>
            </a:endParaRPr>
          </a:p>
        </p:txBody>
      </p:sp>
      <p:sp>
        <p:nvSpPr>
          <p:cNvPr id="15" name="Скругленная прямоугольная выноска 14"/>
          <p:cNvSpPr/>
          <p:nvPr/>
        </p:nvSpPr>
        <p:spPr bwMode="auto">
          <a:xfrm>
            <a:off x="6769540" y="5805264"/>
            <a:ext cx="1186836" cy="504056"/>
          </a:xfrm>
          <a:prstGeom prst="wedgeRoundRectCallout">
            <a:avLst>
              <a:gd name="adj1" fmla="val 47277"/>
              <a:gd name="adj2" fmla="val -116936"/>
              <a:gd name="adj3" fmla="val 16667"/>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Camera</a:t>
            </a:r>
            <a:endParaRPr kumimoji="0" lang="ru-RU" sz="1400" b="1" i="0" u="none" strike="noStrike" cap="none" normalizeH="0" baseline="0" dirty="0" smtClean="0">
              <a:ln>
                <a:noFill/>
              </a:ln>
              <a:solidFill>
                <a:srgbClr val="000000"/>
              </a:solidFill>
              <a:effectLst/>
              <a:latin typeface="Arial" charset="0"/>
            </a:endParaRPr>
          </a:p>
        </p:txBody>
      </p:sp>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07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79512" y="1412776"/>
            <a:ext cx="7315200" cy="720080"/>
          </a:xfrm>
        </p:spPr>
        <p:txBody>
          <a:bodyPr/>
          <a:lstStyle/>
          <a:p>
            <a:pPr marL="0" indent="0">
              <a:buNone/>
            </a:pPr>
            <a:r>
              <a:rPr lang="en-US" b="1" dirty="0" smtClean="0"/>
              <a:t>Monitoring of dust concentration</a:t>
            </a:r>
            <a:r>
              <a:rPr lang="ru-RU" b="1" dirty="0"/>
              <a:t>:</a:t>
            </a:r>
          </a:p>
        </p:txBody>
      </p:sp>
      <p:pic>
        <p:nvPicPr>
          <p:cNvPr id="5" name="Picture 2" descr="C:\Users\Владимир\Pictures\cansat\0_91c1f_145e88bf_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57" y="2348879"/>
            <a:ext cx="4392488" cy="376936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143435" y="2492896"/>
            <a:ext cx="234026" cy="136815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539552" y="2492896"/>
            <a:ext cx="234026" cy="1368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33856" y="4437112"/>
            <a:ext cx="234026" cy="13681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157618" y="4437112"/>
            <a:ext cx="234026" cy="1368152"/>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2369088" y="3356992"/>
            <a:ext cx="234026" cy="136815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899592" y="2632067"/>
            <a:ext cx="526106" cy="707886"/>
          </a:xfrm>
          <a:prstGeom prst="rect">
            <a:avLst/>
          </a:prstGeom>
          <a:noFill/>
        </p:spPr>
        <p:txBody>
          <a:bodyPr wrap="none" rtlCol="0">
            <a:spAutoFit/>
          </a:bodyPr>
          <a:lstStyle/>
          <a:p>
            <a:r>
              <a:rPr lang="en-US" sz="4000" dirty="0">
                <a:solidFill>
                  <a:srgbClr val="000000"/>
                </a:solidFill>
              </a:rPr>
              <a:t>X</a:t>
            </a:r>
            <a:endParaRPr lang="ru-RU" sz="4000" dirty="0">
              <a:solidFill>
                <a:srgbClr val="000000"/>
              </a:solidFill>
            </a:endParaRPr>
          </a:p>
        </p:txBody>
      </p:sp>
      <p:sp>
        <p:nvSpPr>
          <p:cNvPr id="11" name="TextBox 10"/>
          <p:cNvSpPr txBox="1"/>
          <p:nvPr/>
        </p:nvSpPr>
        <p:spPr>
          <a:xfrm>
            <a:off x="3419872" y="2632067"/>
            <a:ext cx="526106" cy="707886"/>
          </a:xfrm>
          <a:prstGeom prst="rect">
            <a:avLst/>
          </a:prstGeom>
          <a:noFill/>
        </p:spPr>
        <p:txBody>
          <a:bodyPr wrap="none" rtlCol="0">
            <a:spAutoFit/>
          </a:bodyPr>
          <a:lstStyle/>
          <a:p>
            <a:r>
              <a:rPr lang="en-US" sz="4000" dirty="0" smtClean="0">
                <a:solidFill>
                  <a:srgbClr val="000000"/>
                </a:solidFill>
              </a:rPr>
              <a:t>Y</a:t>
            </a:r>
            <a:endParaRPr lang="ru-RU" sz="4000" dirty="0">
              <a:solidFill>
                <a:srgbClr val="000000"/>
              </a:solidFill>
            </a:endParaRPr>
          </a:p>
        </p:txBody>
      </p:sp>
      <p:sp>
        <p:nvSpPr>
          <p:cNvPr id="12" name="TextBox 11"/>
          <p:cNvSpPr txBox="1"/>
          <p:nvPr/>
        </p:nvSpPr>
        <p:spPr>
          <a:xfrm>
            <a:off x="1011187" y="4676959"/>
            <a:ext cx="497252" cy="707886"/>
          </a:xfrm>
          <a:prstGeom prst="rect">
            <a:avLst/>
          </a:prstGeom>
          <a:noFill/>
        </p:spPr>
        <p:txBody>
          <a:bodyPr wrap="none" rtlCol="0">
            <a:spAutoFit/>
          </a:bodyPr>
          <a:lstStyle/>
          <a:p>
            <a:r>
              <a:rPr lang="en-US" sz="4000" dirty="0" smtClean="0">
                <a:solidFill>
                  <a:srgbClr val="000000"/>
                </a:solidFill>
              </a:rPr>
              <a:t>Z</a:t>
            </a:r>
            <a:endParaRPr lang="ru-RU" sz="4000" dirty="0">
              <a:solidFill>
                <a:srgbClr val="000000"/>
              </a:solidFill>
            </a:endParaRPr>
          </a:p>
        </p:txBody>
      </p:sp>
      <p:sp>
        <p:nvSpPr>
          <p:cNvPr id="13" name="TextBox 12"/>
          <p:cNvSpPr txBox="1"/>
          <p:nvPr/>
        </p:nvSpPr>
        <p:spPr>
          <a:xfrm>
            <a:off x="3492554" y="4676959"/>
            <a:ext cx="668773" cy="707886"/>
          </a:xfrm>
          <a:prstGeom prst="rect">
            <a:avLst/>
          </a:prstGeom>
          <a:noFill/>
        </p:spPr>
        <p:txBody>
          <a:bodyPr wrap="none" rtlCol="0">
            <a:spAutoFit/>
          </a:bodyPr>
          <a:lstStyle/>
          <a:p>
            <a:r>
              <a:rPr lang="en-US" sz="4000" dirty="0" smtClean="0">
                <a:solidFill>
                  <a:srgbClr val="000000"/>
                </a:solidFill>
              </a:rPr>
              <a:t>W</a:t>
            </a:r>
            <a:endParaRPr lang="ru-RU" sz="4000" dirty="0">
              <a:solidFill>
                <a:srgbClr val="000000"/>
              </a:solidFill>
            </a:endParaRPr>
          </a:p>
        </p:txBody>
      </p:sp>
      <p:sp>
        <p:nvSpPr>
          <p:cNvPr id="14" name="TextBox 13"/>
          <p:cNvSpPr txBox="1"/>
          <p:nvPr/>
        </p:nvSpPr>
        <p:spPr>
          <a:xfrm>
            <a:off x="2786226" y="3710858"/>
            <a:ext cx="497252" cy="707886"/>
          </a:xfrm>
          <a:prstGeom prst="rect">
            <a:avLst/>
          </a:prstGeom>
          <a:noFill/>
        </p:spPr>
        <p:txBody>
          <a:bodyPr wrap="none" rtlCol="0">
            <a:spAutoFit/>
          </a:bodyPr>
          <a:lstStyle/>
          <a:p>
            <a:r>
              <a:rPr lang="en-US" sz="4000" dirty="0">
                <a:solidFill>
                  <a:srgbClr val="000000"/>
                </a:solidFill>
              </a:rPr>
              <a:t>F</a:t>
            </a:r>
            <a:endParaRPr lang="ru-RU" sz="4000" dirty="0">
              <a:solidFill>
                <a:srgbClr val="000000"/>
              </a:solidFill>
            </a:endParaRPr>
          </a:p>
        </p:txBody>
      </p:sp>
      <p:graphicFrame>
        <p:nvGraphicFramePr>
          <p:cNvPr id="15" name="Объект 14"/>
          <p:cNvGraphicFramePr>
            <a:graphicFrameLocks noChangeAspect="1"/>
          </p:cNvGraphicFramePr>
          <p:nvPr>
            <p:extLst>
              <p:ext uri="{D42A27DB-BD31-4B8C-83A1-F6EECF244321}">
                <p14:modId xmlns:p14="http://schemas.microsoft.com/office/powerpoint/2010/main" val="3553378798"/>
              </p:ext>
            </p:extLst>
          </p:nvPr>
        </p:nvGraphicFramePr>
        <p:xfrm>
          <a:off x="4932040" y="2132856"/>
          <a:ext cx="7128792" cy="6712023"/>
        </p:xfrm>
        <a:graphic>
          <a:graphicData uri="http://schemas.openxmlformats.org/presentationml/2006/ole">
            <mc:AlternateContent xmlns:mc="http://schemas.openxmlformats.org/markup-compatibility/2006">
              <mc:Choice xmlns:v="urn:schemas-microsoft-com:vml" Requires="v">
                <p:oleObj spid="_x0000_s148494" name="Диаграмма" r:id="rId4" imgW="10669240" imgH="7119350" progId="MSGraph.Chart.8">
                  <p:embed followColorScheme="full"/>
                </p:oleObj>
              </mc:Choice>
              <mc:Fallback>
                <p:oleObj name="Диаграмма" r:id="rId4" imgW="10669240" imgH="7119350" progId="MSGraph.Chart.8">
                  <p:embed followColorScheme="full"/>
                  <p:pic>
                    <p:nvPicPr>
                      <p:cNvPr id="0" name="Объект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132856"/>
                        <a:ext cx="7128792" cy="6712023"/>
                      </a:xfrm>
                      <a:prstGeom prst="rect">
                        <a:avLst/>
                      </a:prstGeom>
                      <a:noFill/>
                      <a:ln>
                        <a:noFill/>
                      </a:ln>
                    </p:spPr>
                  </p:pic>
                </p:oleObj>
              </mc:Fallback>
            </mc:AlternateContent>
          </a:graphicData>
        </a:graphic>
      </p:graphicFrame>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35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3"/>
            <a:ext cx="7315200" cy="720080"/>
          </a:xfrm>
        </p:spPr>
        <p:txBody>
          <a:bodyPr/>
          <a:lstStyle/>
          <a:p>
            <a:pPr marL="0" indent="0">
              <a:buNone/>
            </a:pPr>
            <a:r>
              <a:rPr lang="en-US" b="1" dirty="0" smtClean="0"/>
              <a:t>What we used</a:t>
            </a:r>
            <a:r>
              <a:rPr lang="ru-RU" b="1" dirty="0" smtClean="0"/>
              <a:t>:</a:t>
            </a:r>
            <a:endParaRPr lang="ru-RU" b="1" dirty="0"/>
          </a:p>
        </p:txBody>
      </p:sp>
      <p:sp>
        <p:nvSpPr>
          <p:cNvPr id="2" name="TextBox 1"/>
          <p:cNvSpPr txBox="1"/>
          <p:nvPr/>
        </p:nvSpPr>
        <p:spPr>
          <a:xfrm>
            <a:off x="65024" y="2204864"/>
            <a:ext cx="6821932" cy="461665"/>
          </a:xfrm>
          <a:prstGeom prst="rect">
            <a:avLst/>
          </a:prstGeom>
          <a:noFill/>
        </p:spPr>
        <p:txBody>
          <a:bodyPr wrap="none" rtlCol="0">
            <a:spAutoFit/>
          </a:bodyPr>
          <a:lstStyle/>
          <a:p>
            <a:r>
              <a:rPr lang="en-US" dirty="0" smtClean="0">
                <a:solidFill>
                  <a:srgbClr val="000000"/>
                </a:solidFill>
              </a:rPr>
              <a:t>We use C language for programming our device.</a:t>
            </a:r>
            <a:endParaRPr lang="ru-RU" dirty="0">
              <a:solidFill>
                <a:srgbClr val="000000"/>
              </a:solidFill>
            </a:endParaRPr>
          </a:p>
        </p:txBody>
      </p:sp>
      <p:sp>
        <p:nvSpPr>
          <p:cNvPr id="4" name="TextBox 3"/>
          <p:cNvSpPr txBox="1"/>
          <p:nvPr/>
        </p:nvSpPr>
        <p:spPr>
          <a:xfrm>
            <a:off x="-2" y="2666529"/>
            <a:ext cx="8892481" cy="830997"/>
          </a:xfrm>
          <a:prstGeom prst="rect">
            <a:avLst/>
          </a:prstGeom>
          <a:noFill/>
        </p:spPr>
        <p:txBody>
          <a:bodyPr wrap="square" rtlCol="0">
            <a:spAutoFit/>
          </a:bodyPr>
          <a:lstStyle/>
          <a:p>
            <a:r>
              <a:rPr lang="en-US" dirty="0" smtClean="0">
                <a:solidFill>
                  <a:srgbClr val="000000"/>
                </a:solidFill>
              </a:rPr>
              <a:t>Our device differs from the </a:t>
            </a:r>
            <a:r>
              <a:rPr lang="en-US" dirty="0" err="1" smtClean="0">
                <a:solidFill>
                  <a:srgbClr val="000000"/>
                </a:solidFill>
              </a:rPr>
              <a:t>standart</a:t>
            </a:r>
            <a:r>
              <a:rPr lang="en-US" dirty="0" smtClean="0">
                <a:solidFill>
                  <a:srgbClr val="000000"/>
                </a:solidFill>
              </a:rPr>
              <a:t> in that it has a built-in dust sensor</a:t>
            </a:r>
            <a:r>
              <a:rPr lang="ru-RU" dirty="0" smtClean="0">
                <a:solidFill>
                  <a:srgbClr val="000000"/>
                </a:solidFill>
              </a:rPr>
              <a:t>, </a:t>
            </a:r>
            <a:r>
              <a:rPr lang="en-US" dirty="0" smtClean="0">
                <a:solidFill>
                  <a:srgbClr val="000000"/>
                </a:solidFill>
              </a:rPr>
              <a:t>camera and </a:t>
            </a:r>
            <a:r>
              <a:rPr lang="en-US" dirty="0" err="1" smtClean="0">
                <a:solidFill>
                  <a:srgbClr val="000000"/>
                </a:solidFill>
              </a:rPr>
              <a:t>Gps</a:t>
            </a:r>
            <a:r>
              <a:rPr lang="en-US" dirty="0" smtClean="0">
                <a:solidFill>
                  <a:srgbClr val="000000"/>
                </a:solidFill>
              </a:rPr>
              <a:t>-module.</a:t>
            </a:r>
            <a:endParaRPr lang="ru-RU" dirty="0">
              <a:solidFill>
                <a:srgbClr val="000000"/>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131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3"/>
            <a:ext cx="7315200" cy="720080"/>
          </a:xfrm>
        </p:spPr>
        <p:txBody>
          <a:bodyPr/>
          <a:lstStyle/>
          <a:p>
            <a:pPr marL="0" indent="0">
              <a:buNone/>
            </a:pPr>
            <a:r>
              <a:rPr lang="en-US" b="1" dirty="0" smtClean="0"/>
              <a:t>System of safety</a:t>
            </a:r>
            <a:r>
              <a:rPr lang="ru-RU" b="1" dirty="0" smtClean="0"/>
              <a:t>:</a:t>
            </a:r>
            <a:endParaRPr lang="ru-RU" b="1" dirty="0"/>
          </a:p>
        </p:txBody>
      </p:sp>
      <p:sp>
        <p:nvSpPr>
          <p:cNvPr id="2" name="TextBox 1"/>
          <p:cNvSpPr txBox="1"/>
          <p:nvPr/>
        </p:nvSpPr>
        <p:spPr>
          <a:xfrm>
            <a:off x="395536" y="2203241"/>
            <a:ext cx="4392489" cy="830997"/>
          </a:xfrm>
          <a:prstGeom prst="rect">
            <a:avLst/>
          </a:prstGeom>
          <a:noFill/>
        </p:spPr>
        <p:txBody>
          <a:bodyPr wrap="square" rtlCol="0">
            <a:spAutoFit/>
          </a:bodyPr>
          <a:lstStyle/>
          <a:p>
            <a:r>
              <a:rPr lang="en-US" b="1" dirty="0" smtClean="0">
                <a:solidFill>
                  <a:srgbClr val="000000"/>
                </a:solidFill>
              </a:rPr>
              <a:t>Hemisphere type system of safety</a:t>
            </a:r>
            <a:endParaRPr lang="ru-RU" b="1" dirty="0">
              <a:solidFill>
                <a:srgbClr val="000000"/>
              </a:solidFill>
            </a:endParaRPr>
          </a:p>
        </p:txBody>
      </p:sp>
      <p:pic>
        <p:nvPicPr>
          <p:cNvPr id="5" name="Picture 2" descr="https://upload.wikimedia.org/wikipedia/commons/thumb/f/f6/Parachute_D-1-5u.JPG/320px-Parachute_D-1-5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647480"/>
            <a:ext cx="3816424" cy="3869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04" y="2990659"/>
            <a:ext cx="4968552" cy="461665"/>
          </a:xfrm>
          <a:prstGeom prst="rect">
            <a:avLst/>
          </a:prstGeom>
          <a:noFill/>
        </p:spPr>
        <p:txBody>
          <a:bodyPr wrap="square" rtlCol="0">
            <a:spAutoFit/>
          </a:bodyPr>
          <a:lstStyle/>
          <a:p>
            <a:r>
              <a:rPr lang="en-US" dirty="0" smtClean="0">
                <a:solidFill>
                  <a:srgbClr val="FF0000"/>
                </a:solidFill>
              </a:rPr>
              <a:t>F= the force of air resistance</a:t>
            </a:r>
            <a:endParaRPr lang="ru-RU" dirty="0">
              <a:solidFill>
                <a:srgbClr val="FF0000"/>
              </a:solidFill>
            </a:endParaRPr>
          </a:p>
        </p:txBody>
      </p:sp>
      <p:sp>
        <p:nvSpPr>
          <p:cNvPr id="7" name="TextBox 6"/>
          <p:cNvSpPr txBox="1"/>
          <p:nvPr/>
        </p:nvSpPr>
        <p:spPr>
          <a:xfrm>
            <a:off x="-333875" y="3582309"/>
            <a:ext cx="4968552" cy="461665"/>
          </a:xfrm>
          <a:prstGeom prst="rect">
            <a:avLst/>
          </a:prstGeom>
          <a:noFill/>
        </p:spPr>
        <p:txBody>
          <a:bodyPr wrap="square" rtlCol="0">
            <a:spAutoFit/>
          </a:bodyPr>
          <a:lstStyle/>
          <a:p>
            <a:r>
              <a:rPr lang="en-US" dirty="0" smtClean="0">
                <a:solidFill>
                  <a:srgbClr val="FF0000"/>
                </a:solidFill>
              </a:rPr>
              <a:t>r = radius of </a:t>
            </a:r>
            <a:r>
              <a:rPr lang="en-US" dirty="0" err="1" smtClean="0">
                <a:solidFill>
                  <a:srgbClr val="FF0000"/>
                </a:solidFill>
              </a:rPr>
              <a:t>parashute</a:t>
            </a:r>
            <a:endParaRPr lang="ru-RU" dirty="0">
              <a:solidFill>
                <a:srgbClr val="FF0000"/>
              </a:solidFill>
            </a:endParaRPr>
          </a:p>
        </p:txBody>
      </p:sp>
      <p:sp>
        <p:nvSpPr>
          <p:cNvPr id="8" name="Стрелка вправо 7"/>
          <p:cNvSpPr/>
          <p:nvPr/>
        </p:nvSpPr>
        <p:spPr>
          <a:xfrm rot="21338682" flipV="1">
            <a:off x="6991014" y="2314802"/>
            <a:ext cx="1665984" cy="24102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7456756" y="1850540"/>
            <a:ext cx="432047" cy="584775"/>
          </a:xfrm>
          <a:prstGeom prst="rect">
            <a:avLst/>
          </a:prstGeom>
          <a:noFill/>
        </p:spPr>
        <p:txBody>
          <a:bodyPr wrap="square" rtlCol="0">
            <a:spAutoFit/>
          </a:bodyPr>
          <a:lstStyle/>
          <a:p>
            <a:pPr algn="r"/>
            <a:r>
              <a:rPr lang="en-US" sz="3200" dirty="0" smtClean="0">
                <a:solidFill>
                  <a:srgbClr val="FF0000"/>
                </a:solidFill>
              </a:rPr>
              <a:t>r</a:t>
            </a:r>
            <a:endParaRPr lang="ru-RU" sz="3200" dirty="0">
              <a:solidFill>
                <a:srgbClr val="FF0000"/>
              </a:solidFill>
            </a:endParaRPr>
          </a:p>
        </p:txBody>
      </p:sp>
      <p:sp>
        <p:nvSpPr>
          <p:cNvPr id="10" name="Стрелка вниз 9"/>
          <p:cNvSpPr/>
          <p:nvPr/>
        </p:nvSpPr>
        <p:spPr>
          <a:xfrm rot="21125335">
            <a:off x="7431309" y="5306566"/>
            <a:ext cx="364898" cy="647803"/>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
        <p:nvSpPr>
          <p:cNvPr id="11" name="TextBox 10"/>
          <p:cNvSpPr txBox="1"/>
          <p:nvPr/>
        </p:nvSpPr>
        <p:spPr>
          <a:xfrm>
            <a:off x="7182900" y="5976398"/>
            <a:ext cx="1205523" cy="461665"/>
          </a:xfrm>
          <a:prstGeom prst="rect">
            <a:avLst/>
          </a:prstGeom>
          <a:noFill/>
        </p:spPr>
        <p:txBody>
          <a:bodyPr wrap="square" rtlCol="0">
            <a:spAutoFit/>
          </a:bodyPr>
          <a:lstStyle/>
          <a:p>
            <a:r>
              <a:rPr lang="en-US" dirty="0" smtClean="0">
                <a:solidFill>
                  <a:srgbClr val="FF0000"/>
                </a:solidFill>
              </a:rPr>
              <a:t>F=mg</a:t>
            </a:r>
            <a:endParaRPr lang="ru-RU" dirty="0">
              <a:solidFill>
                <a:srgbClr val="FF0000"/>
              </a:solidFill>
            </a:endParaRPr>
          </a:p>
        </p:txBody>
      </p:sp>
      <p:sp>
        <p:nvSpPr>
          <p:cNvPr id="12" name="Стрелка вниз 11"/>
          <p:cNvSpPr/>
          <p:nvPr/>
        </p:nvSpPr>
        <p:spPr>
          <a:xfrm rot="21125335" flipV="1">
            <a:off x="6594500" y="1145833"/>
            <a:ext cx="364898" cy="845292"/>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
        <p:nvSpPr>
          <p:cNvPr id="13" name="TextBox 12"/>
          <p:cNvSpPr txBox="1"/>
          <p:nvPr/>
        </p:nvSpPr>
        <p:spPr>
          <a:xfrm>
            <a:off x="7015833" y="1526023"/>
            <a:ext cx="1838842" cy="461665"/>
          </a:xfrm>
          <a:prstGeom prst="rect">
            <a:avLst/>
          </a:prstGeom>
          <a:noFill/>
        </p:spPr>
        <p:txBody>
          <a:bodyPr wrap="square" rtlCol="0">
            <a:spAutoFit/>
          </a:bodyPr>
          <a:lstStyle/>
          <a:p>
            <a:r>
              <a:rPr lang="en-US" dirty="0" smtClean="0">
                <a:solidFill>
                  <a:srgbClr val="FF0000"/>
                </a:solidFill>
              </a:rPr>
              <a:t>Fc=mg-ma</a:t>
            </a:r>
            <a:endParaRPr lang="ru-RU"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440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3"/>
            <a:ext cx="8640960" cy="720080"/>
          </a:xfrm>
        </p:spPr>
        <p:txBody>
          <a:bodyPr/>
          <a:lstStyle/>
          <a:p>
            <a:pPr marL="0" indent="0">
              <a:buNone/>
            </a:pPr>
            <a:r>
              <a:rPr lang="en-US" b="1" dirty="0" smtClean="0"/>
              <a:t>The calculation of the parachute canopy</a:t>
            </a:r>
            <a:r>
              <a:rPr lang="ru-RU" b="1" dirty="0" smtClean="0"/>
              <a:t>:</a:t>
            </a:r>
            <a:endParaRPr lang="ru-RU" b="1" dirty="0"/>
          </a:p>
        </p:txBody>
      </p:sp>
      <p:sp>
        <p:nvSpPr>
          <p:cNvPr id="2" name="TextBox 1"/>
          <p:cNvSpPr txBox="1"/>
          <p:nvPr/>
        </p:nvSpPr>
        <p:spPr>
          <a:xfrm>
            <a:off x="29209" y="2204864"/>
            <a:ext cx="4705320" cy="3816429"/>
          </a:xfrm>
          <a:prstGeom prst="rect">
            <a:avLst/>
          </a:prstGeom>
          <a:noFill/>
        </p:spPr>
        <p:txBody>
          <a:bodyPr wrap="square" rtlCol="0">
            <a:spAutoFit/>
          </a:bodyPr>
          <a:lstStyle/>
          <a:p>
            <a:pPr lvl="0">
              <a:defRPr sz="1800"/>
            </a:pPr>
            <a:r>
              <a:rPr lang="ru-RU" sz="2800" b="1" dirty="0">
                <a:solidFill>
                  <a:srgbClr val="000000"/>
                </a:solidFill>
                <a:ea typeface="Lucida Sans Unicode" pitchFamily="2"/>
                <a:cs typeface="Times New Roman" pitchFamily="18" charset="0"/>
              </a:rPr>
              <a:t>m</a:t>
            </a:r>
            <a:r>
              <a:rPr lang="ru-RU" dirty="0" smtClean="0">
                <a:solidFill>
                  <a:srgbClr val="000000"/>
                </a:solidFill>
                <a:ea typeface="Lucida Sans Unicode" pitchFamily="2"/>
                <a:cs typeface="Times New Roman" pitchFamily="18" charset="0"/>
              </a:rPr>
              <a:t>= 0.35 кг– </a:t>
            </a:r>
            <a:r>
              <a:rPr lang="en-US" sz="1800" dirty="0" smtClean="0">
                <a:solidFill>
                  <a:srgbClr val="000000"/>
                </a:solidFill>
              </a:rPr>
              <a:t>weight </a:t>
            </a:r>
            <a:r>
              <a:rPr lang="en-US" sz="1800" dirty="0">
                <a:solidFill>
                  <a:srgbClr val="000000"/>
                </a:solidFill>
              </a:rPr>
              <a:t>of the </a:t>
            </a:r>
            <a:r>
              <a:rPr lang="en-US" sz="1800" dirty="0" smtClean="0">
                <a:solidFill>
                  <a:srgbClr val="000000"/>
                </a:solidFill>
              </a:rPr>
              <a:t>device</a:t>
            </a:r>
            <a:endParaRPr lang="ru-RU" sz="1800" dirty="0" smtClean="0">
              <a:solidFill>
                <a:srgbClr val="000000"/>
              </a:solidFill>
            </a:endParaRPr>
          </a:p>
          <a:p>
            <a:pPr lvl="0">
              <a:defRPr sz="1800"/>
            </a:pPr>
            <a:r>
              <a:rPr lang="ru-RU" sz="2800" b="1" dirty="0" smtClean="0">
                <a:solidFill>
                  <a:srgbClr val="000000"/>
                </a:solidFill>
                <a:ea typeface="Lucida Sans Unicode" pitchFamily="2"/>
                <a:cs typeface="Times New Roman" pitchFamily="18" charset="0"/>
              </a:rPr>
              <a:t>g</a:t>
            </a:r>
            <a:r>
              <a:rPr lang="ru-RU" dirty="0" smtClean="0">
                <a:solidFill>
                  <a:srgbClr val="000000"/>
                </a:solidFill>
                <a:ea typeface="Lucida Sans Unicode" pitchFamily="2"/>
                <a:cs typeface="Times New Roman" pitchFamily="18" charset="0"/>
              </a:rPr>
              <a:t>= 9.8 м/с2 -</a:t>
            </a:r>
            <a:r>
              <a:rPr lang="en-US" sz="1800" dirty="0" smtClean="0"/>
              <a:t> </a:t>
            </a:r>
            <a:r>
              <a:rPr lang="en-US" sz="1800" dirty="0">
                <a:solidFill>
                  <a:srgbClr val="000000"/>
                </a:solidFill>
              </a:rPr>
              <a:t>acceleration of gravity</a:t>
            </a:r>
            <a:endParaRPr lang="ru-RU" dirty="0">
              <a:solidFill>
                <a:srgbClr val="000000"/>
              </a:solidFill>
              <a:ea typeface="Lucida Sans Unicode" pitchFamily="2"/>
              <a:cs typeface="Times New Roman" pitchFamily="18" charset="0"/>
            </a:endParaRPr>
          </a:p>
          <a:p>
            <a:pPr lvl="0">
              <a:defRPr sz="1800"/>
            </a:pPr>
            <a:r>
              <a:rPr lang="en-US" sz="2800" b="1" dirty="0">
                <a:solidFill>
                  <a:srgbClr val="000000"/>
                </a:solidFill>
                <a:ea typeface="Lucida Sans Unicode" pitchFamily="2"/>
                <a:cs typeface="Times New Roman" pitchFamily="18" charset="0"/>
              </a:rPr>
              <a:t>c</a:t>
            </a:r>
            <a:r>
              <a:rPr lang="ru-RU" sz="2800" b="1" dirty="0">
                <a:solidFill>
                  <a:srgbClr val="000000"/>
                </a:solidFill>
                <a:ea typeface="Lucida Sans Unicode" pitchFamily="2"/>
                <a:cs typeface="Times New Roman" pitchFamily="18" charset="0"/>
              </a:rPr>
              <a:t>d</a:t>
            </a:r>
            <a:r>
              <a:rPr lang="ru-RU" dirty="0" smtClean="0">
                <a:solidFill>
                  <a:srgbClr val="000000"/>
                </a:solidFill>
                <a:ea typeface="Lucida Sans Unicode" pitchFamily="2"/>
                <a:cs typeface="Times New Roman" pitchFamily="18" charset="0"/>
              </a:rPr>
              <a:t>= 1.</a:t>
            </a:r>
            <a:r>
              <a:rPr lang="en-US" dirty="0">
                <a:solidFill>
                  <a:srgbClr val="000000"/>
                </a:solidFill>
                <a:ea typeface="Lucida Sans Unicode" pitchFamily="2"/>
                <a:cs typeface="Times New Roman" pitchFamily="18" charset="0"/>
              </a:rPr>
              <a:t>2</a:t>
            </a:r>
            <a:r>
              <a:rPr lang="ru-RU" dirty="0" smtClean="0">
                <a:solidFill>
                  <a:srgbClr val="000000"/>
                </a:solidFill>
                <a:ea typeface="Lucida Sans Unicode" pitchFamily="2"/>
                <a:cs typeface="Times New Roman" pitchFamily="18" charset="0"/>
              </a:rPr>
              <a:t>– </a:t>
            </a:r>
            <a:r>
              <a:rPr lang="en-US" sz="1800" dirty="0" smtClean="0">
                <a:solidFill>
                  <a:srgbClr val="000000"/>
                </a:solidFill>
              </a:rPr>
              <a:t>drag coefficient</a:t>
            </a:r>
            <a:endParaRPr lang="ru-RU" sz="1800" dirty="0" smtClean="0">
              <a:solidFill>
                <a:srgbClr val="000000"/>
              </a:solidFill>
            </a:endParaRPr>
          </a:p>
          <a:p>
            <a:pPr lvl="0">
              <a:defRPr sz="1800"/>
            </a:pPr>
            <a:r>
              <a:rPr lang="ru-RU" sz="2800" b="1" dirty="0" smtClean="0">
                <a:solidFill>
                  <a:srgbClr val="000000"/>
                </a:solidFill>
                <a:ea typeface="Lucida Sans Unicode" pitchFamily="2"/>
                <a:cs typeface="Times New Roman" pitchFamily="18" charset="0"/>
              </a:rPr>
              <a:t>ρ</a:t>
            </a:r>
            <a:r>
              <a:rPr lang="ru-RU" dirty="0" smtClean="0">
                <a:solidFill>
                  <a:srgbClr val="000000"/>
                </a:solidFill>
                <a:ea typeface="Lucida Sans Unicode" pitchFamily="2"/>
                <a:cs typeface="Times New Roman" pitchFamily="18" charset="0"/>
              </a:rPr>
              <a:t>=1.2</a:t>
            </a:r>
            <a:r>
              <a:rPr lang="en-US" dirty="0">
                <a:solidFill>
                  <a:srgbClr val="000000"/>
                </a:solidFill>
                <a:ea typeface="Lucida Sans Unicode" pitchFamily="2"/>
                <a:cs typeface="Times New Roman" pitchFamily="18" charset="0"/>
              </a:rPr>
              <a:t>754</a:t>
            </a:r>
            <a:r>
              <a:rPr lang="ru-RU" dirty="0">
                <a:solidFill>
                  <a:srgbClr val="000000"/>
                </a:solidFill>
                <a:ea typeface="Lucida Sans Unicode" pitchFamily="2"/>
                <a:cs typeface="Times New Roman" pitchFamily="18" charset="0"/>
              </a:rPr>
              <a:t> кг/м3 </a:t>
            </a:r>
            <a:r>
              <a:rPr lang="ru-RU" dirty="0" smtClean="0">
                <a:solidFill>
                  <a:srgbClr val="000000"/>
                </a:solidFill>
                <a:ea typeface="Lucida Sans Unicode" pitchFamily="2"/>
                <a:cs typeface="Times New Roman" pitchFamily="18" charset="0"/>
              </a:rPr>
              <a:t>– </a:t>
            </a:r>
            <a:r>
              <a:rPr lang="en-US" sz="1800" dirty="0" smtClean="0">
                <a:solidFill>
                  <a:srgbClr val="000000"/>
                </a:solidFill>
              </a:rPr>
              <a:t>air density</a:t>
            </a:r>
            <a:endParaRPr lang="ru-RU" sz="1800" dirty="0" smtClean="0">
              <a:solidFill>
                <a:srgbClr val="000000"/>
              </a:solidFill>
            </a:endParaRPr>
          </a:p>
          <a:p>
            <a:pPr lvl="0">
              <a:defRPr sz="1800"/>
            </a:pPr>
            <a:r>
              <a:rPr lang="en-US" sz="2800" b="1" dirty="0" smtClean="0">
                <a:solidFill>
                  <a:srgbClr val="000000"/>
                </a:solidFill>
                <a:ea typeface="Lucida Sans Unicode" pitchFamily="2"/>
                <a:cs typeface="Times New Roman" pitchFamily="18" charset="0"/>
              </a:rPr>
              <a:t>v</a:t>
            </a:r>
            <a:r>
              <a:rPr lang="ru-RU" dirty="0">
                <a:solidFill>
                  <a:srgbClr val="000000"/>
                </a:solidFill>
                <a:ea typeface="Lucida Sans Unicode" pitchFamily="2"/>
                <a:cs typeface="Times New Roman" pitchFamily="18" charset="0"/>
              </a:rPr>
              <a:t>=8 м/с – </a:t>
            </a:r>
            <a:r>
              <a:rPr lang="en-US" sz="1800" dirty="0">
                <a:solidFill>
                  <a:srgbClr val="000000"/>
                </a:solidFill>
              </a:rPr>
              <a:t>the speed of descent</a:t>
            </a:r>
            <a:endParaRPr lang="ru-RU" dirty="0">
              <a:solidFill>
                <a:srgbClr val="000000"/>
              </a:solidFill>
              <a:ea typeface="Lucida Sans Unicode" pitchFamily="2"/>
              <a:cs typeface="Times New Roman" pitchFamily="18" charset="0"/>
            </a:endParaRPr>
          </a:p>
          <a:p>
            <a:pPr lvl="0">
              <a:defRPr sz="1800"/>
            </a:pPr>
            <a:r>
              <a:rPr lang="ru-RU" sz="2800" b="1" dirty="0">
                <a:solidFill>
                  <a:srgbClr val="000000"/>
                </a:solidFill>
                <a:ea typeface="Lucida Sans Unicode" pitchFamily="2"/>
                <a:cs typeface="Times New Roman" pitchFamily="18" charset="0"/>
              </a:rPr>
              <a:t>r</a:t>
            </a:r>
            <a:r>
              <a:rPr lang="ru-RU" dirty="0">
                <a:solidFill>
                  <a:srgbClr val="000000"/>
                </a:solidFill>
                <a:ea typeface="Lucida Sans Unicode" pitchFamily="2"/>
                <a:cs typeface="Times New Roman" pitchFamily="18" charset="0"/>
              </a:rPr>
              <a:t>= 15 см </a:t>
            </a:r>
            <a:r>
              <a:rPr lang="ru-RU" dirty="0" smtClean="0">
                <a:solidFill>
                  <a:srgbClr val="000000"/>
                </a:solidFill>
                <a:ea typeface="Lucida Sans Unicode" pitchFamily="2"/>
                <a:cs typeface="Times New Roman" pitchFamily="18" charset="0"/>
              </a:rPr>
              <a:t>– </a:t>
            </a:r>
            <a:r>
              <a:rPr lang="en-US" sz="1800" dirty="0" smtClean="0">
                <a:solidFill>
                  <a:srgbClr val="000000"/>
                </a:solidFill>
              </a:rPr>
              <a:t>the </a:t>
            </a:r>
            <a:r>
              <a:rPr lang="en-US" sz="1800" dirty="0">
                <a:solidFill>
                  <a:srgbClr val="000000"/>
                </a:solidFill>
              </a:rPr>
              <a:t>radius of the base of the </a:t>
            </a:r>
            <a:r>
              <a:rPr lang="en-US" sz="1800" dirty="0" smtClean="0">
                <a:solidFill>
                  <a:srgbClr val="000000"/>
                </a:solidFill>
              </a:rPr>
              <a:t>parachute</a:t>
            </a:r>
            <a:endParaRPr lang="ru-RU" sz="1800" dirty="0" smtClean="0">
              <a:solidFill>
                <a:srgbClr val="000000"/>
              </a:solidFill>
            </a:endParaRPr>
          </a:p>
          <a:p>
            <a:pPr lvl="0">
              <a:defRPr sz="1800"/>
            </a:pPr>
            <a:r>
              <a:rPr lang="en-US" sz="2800" b="1" dirty="0" smtClean="0">
                <a:solidFill>
                  <a:srgbClr val="000000"/>
                </a:solidFill>
                <a:ea typeface="Lucida Sans Unicode" pitchFamily="2"/>
                <a:cs typeface="Times New Roman" pitchFamily="18" charset="0"/>
              </a:rPr>
              <a:t>D</a:t>
            </a:r>
            <a:r>
              <a:rPr lang="en-US" dirty="0">
                <a:solidFill>
                  <a:srgbClr val="000000"/>
                </a:solidFill>
                <a:ea typeface="Lucida Sans Unicode" pitchFamily="2"/>
                <a:cs typeface="Times New Roman" pitchFamily="18" charset="0"/>
              </a:rPr>
              <a:t>=</a:t>
            </a:r>
            <a:r>
              <a:rPr lang="ru-RU" dirty="0">
                <a:solidFill>
                  <a:srgbClr val="000000"/>
                </a:solidFill>
                <a:ea typeface="Lucida Sans Unicode" pitchFamily="2"/>
                <a:cs typeface="Times New Roman" pitchFamily="18" charset="0"/>
              </a:rPr>
              <a:t> </a:t>
            </a:r>
            <a:r>
              <a:rPr lang="ru-RU" dirty="0">
                <a:solidFill>
                  <a:srgbClr val="C00000"/>
                </a:solidFill>
                <a:ea typeface="Lucida Sans Unicode" pitchFamily="2"/>
                <a:cs typeface="Times New Roman" pitchFamily="18" charset="0"/>
              </a:rPr>
              <a:t> </a:t>
            </a:r>
            <a:r>
              <a:rPr lang="ru-RU" dirty="0" smtClean="0">
                <a:solidFill>
                  <a:srgbClr val="000000"/>
                </a:solidFill>
                <a:ea typeface="Lucida Sans Unicode" pitchFamily="2"/>
                <a:cs typeface="Times New Roman" pitchFamily="18" charset="0"/>
              </a:rPr>
              <a:t>30 см – </a:t>
            </a:r>
            <a:r>
              <a:rPr lang="en-US" sz="1800" dirty="0" smtClean="0">
                <a:solidFill>
                  <a:srgbClr val="000000"/>
                </a:solidFill>
              </a:rPr>
              <a:t>the </a:t>
            </a:r>
            <a:r>
              <a:rPr lang="en-US" sz="1800" dirty="0">
                <a:solidFill>
                  <a:srgbClr val="000000"/>
                </a:solidFill>
              </a:rPr>
              <a:t>diameter of the parachute</a:t>
            </a:r>
            <a:r>
              <a:rPr lang="ru-RU" dirty="0" smtClean="0">
                <a:solidFill>
                  <a:srgbClr val="000000"/>
                </a:solidFill>
                <a:ea typeface="Lucida Sans Unicode" pitchFamily="2"/>
                <a:cs typeface="Times New Roman" pitchFamily="18" charset="0"/>
              </a:rPr>
              <a:t>.</a:t>
            </a:r>
            <a:endParaRPr lang="ru-RU" dirty="0">
              <a:solidFill>
                <a:srgbClr val="000000"/>
              </a:solidFill>
              <a:ea typeface="Lucida Sans Unicode" pitchFamily="2"/>
              <a:cs typeface="Times New Roman" pitchFamily="18" charset="0"/>
            </a:endParaRPr>
          </a:p>
          <a:p>
            <a:pPr lvl="0">
              <a:defRPr sz="1800"/>
            </a:pPr>
            <a:r>
              <a:rPr lang="ru-RU" sz="2800" b="1" dirty="0" smtClean="0">
                <a:solidFill>
                  <a:srgbClr val="000000"/>
                </a:solidFill>
                <a:ea typeface="Lucida Sans Unicode" pitchFamily="2"/>
                <a:cs typeface="Times New Roman" pitchFamily="18" charset="0"/>
              </a:rPr>
              <a:t>F</a:t>
            </a:r>
            <a:r>
              <a:rPr lang="ru-RU" sz="1800" dirty="0" smtClean="0">
                <a:solidFill>
                  <a:srgbClr val="000000"/>
                </a:solidFill>
                <a:ea typeface="Lucida Sans Unicode" pitchFamily="2"/>
                <a:cs typeface="Times New Roman" pitchFamily="18" charset="0"/>
              </a:rPr>
              <a:t>= </a:t>
            </a:r>
            <a:r>
              <a:rPr lang="en-US" sz="1800" dirty="0" smtClean="0">
                <a:solidFill>
                  <a:srgbClr val="000000"/>
                </a:solidFill>
              </a:rPr>
              <a:t>the </a:t>
            </a:r>
            <a:r>
              <a:rPr lang="en-US" sz="1800" dirty="0">
                <a:solidFill>
                  <a:srgbClr val="000000"/>
                </a:solidFill>
              </a:rPr>
              <a:t>force of air resistance</a:t>
            </a:r>
            <a:r>
              <a:rPr lang="en-US" dirty="0" smtClean="0">
                <a:solidFill>
                  <a:srgbClr val="000000"/>
                </a:solidFill>
              </a:rPr>
              <a:t>.</a:t>
            </a:r>
            <a:endParaRPr lang="ru-RU" dirty="0">
              <a:solidFill>
                <a:srgbClr val="000000"/>
              </a:solidFill>
            </a:endParaRPr>
          </a:p>
        </p:txBody>
      </p:sp>
      <p:pic>
        <p:nvPicPr>
          <p:cNvPr id="5" name="Рисунок 4"/>
          <p:cNvPicPr>
            <a:picLocks noChangeAspect="1"/>
          </p:cNvPicPr>
          <p:nvPr/>
        </p:nvPicPr>
        <p:blipFill>
          <a:blip r:embed="rId2">
            <a:lum/>
            <a:alphaModFix/>
          </a:blip>
          <a:srcRect/>
          <a:stretch>
            <a:fillRect/>
          </a:stretch>
        </p:blipFill>
        <p:spPr>
          <a:xfrm>
            <a:off x="5496005" y="2636912"/>
            <a:ext cx="3049048" cy="585735"/>
          </a:xfrm>
          <a:prstGeom prst="rect">
            <a:avLst/>
          </a:prstGeom>
          <a:solidFill>
            <a:srgbClr val="CFE7F5"/>
          </a:solidFill>
          <a:ln w="0">
            <a:solidFill>
              <a:srgbClr val="808080"/>
            </a:solidFill>
            <a:prstDash val="solid"/>
          </a:ln>
        </p:spPr>
      </p:pic>
      <p:sp>
        <p:nvSpPr>
          <p:cNvPr id="6" name="Прямоугольник 5"/>
          <p:cNvSpPr/>
          <p:nvPr/>
        </p:nvSpPr>
        <p:spPr>
          <a:xfrm>
            <a:off x="4734529" y="3573016"/>
            <a:ext cx="4572000" cy="830997"/>
          </a:xfrm>
          <a:prstGeom prst="rect">
            <a:avLst/>
          </a:prstGeom>
        </p:spPr>
        <p:txBody>
          <a:bodyPr>
            <a:spAutoFit/>
          </a:bodyPr>
          <a:lstStyle/>
          <a:p>
            <a:r>
              <a:rPr lang="en-US" b="1" dirty="0" smtClean="0">
                <a:solidFill>
                  <a:srgbClr val="FF0000"/>
                </a:solidFill>
              </a:rPr>
              <a:t>Hemisphere type system of safety</a:t>
            </a:r>
            <a:endParaRPr lang="ru-RU" b="1" dirty="0">
              <a:solidFill>
                <a:srgbClr val="FF0000"/>
              </a:solidFill>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187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911458952"/>
              </p:ext>
            </p:extLst>
          </p:nvPr>
        </p:nvGraphicFramePr>
        <p:xfrm>
          <a:off x="1" y="1412777"/>
          <a:ext cx="9143999" cy="5467082"/>
        </p:xfrm>
        <a:graphic>
          <a:graphicData uri="http://schemas.openxmlformats.org/drawingml/2006/table">
            <a:tbl>
              <a:tblPr firstRow="1" bandRow="1">
                <a:tableStyleId>{BC89EF96-8CEA-46FF-86C4-4CE0E7609802}</a:tableStyleId>
              </a:tblPr>
              <a:tblGrid>
                <a:gridCol w="3099662"/>
                <a:gridCol w="2014779"/>
                <a:gridCol w="2014779"/>
                <a:gridCol w="2014779"/>
              </a:tblGrid>
              <a:tr h="1103620">
                <a:tc>
                  <a:txBody>
                    <a:bodyPr/>
                    <a:lstStyle/>
                    <a:p>
                      <a:pPr algn="l" fontAlgn="b"/>
                      <a:r>
                        <a:rPr lang="en-US" sz="2400" b="1" i="0" u="none" strike="noStrike" dirty="0" smtClean="0">
                          <a:solidFill>
                            <a:srgbClr val="FF0000"/>
                          </a:solidFill>
                          <a:effectLst/>
                          <a:latin typeface="+mn-lt"/>
                          <a:cs typeface="Times New Roman" pitchFamily="18" charset="0"/>
                        </a:rPr>
                        <a:t>Device</a:t>
                      </a:r>
                      <a:endParaRPr lang="en-US" sz="2400" b="1" i="0" u="none" strike="noStrike" dirty="0">
                        <a:solidFill>
                          <a:srgbClr val="FF0000"/>
                        </a:solidFill>
                        <a:effectLst/>
                        <a:latin typeface="+mn-lt"/>
                        <a:cs typeface="Times New Roman" pitchFamily="18" charset="0"/>
                      </a:endParaRPr>
                    </a:p>
                  </a:txBody>
                  <a:tcPr marL="7620" marR="7620" marT="7620" marB="0"/>
                </a:tc>
                <a:tc>
                  <a:txBody>
                    <a:bodyPr/>
                    <a:lstStyle/>
                    <a:p>
                      <a:pPr algn="l" fontAlgn="ctr"/>
                      <a:r>
                        <a:rPr lang="en-US" sz="2400" b="1" i="0" u="none" strike="noStrike" dirty="0" smtClean="0">
                          <a:solidFill>
                            <a:srgbClr val="FF0000"/>
                          </a:solidFill>
                          <a:effectLst/>
                          <a:latin typeface="+mn-lt"/>
                          <a:cs typeface="Times New Roman" pitchFamily="18" charset="0"/>
                        </a:rPr>
                        <a:t>Voltage</a:t>
                      </a:r>
                      <a:r>
                        <a:rPr lang="en-US" sz="2400" b="0" i="0" u="none" strike="noStrike" baseline="0" dirty="0" smtClean="0">
                          <a:solidFill>
                            <a:srgbClr val="FF0000"/>
                          </a:solidFill>
                          <a:effectLst/>
                          <a:latin typeface="+mn-lt"/>
                          <a:cs typeface="Times New Roman" pitchFamily="18" charset="0"/>
                        </a:rPr>
                        <a:t> </a:t>
                      </a:r>
                      <a:r>
                        <a:rPr lang="ru-RU" sz="2400" b="0" i="0" u="none" strike="noStrike" dirty="0" smtClean="0">
                          <a:solidFill>
                            <a:schemeClr val="tx2"/>
                          </a:solidFill>
                          <a:effectLst/>
                          <a:latin typeface="+mn-lt"/>
                          <a:cs typeface="Times New Roman" pitchFamily="18" charset="0"/>
                        </a:rPr>
                        <a:t>(</a:t>
                      </a:r>
                      <a:r>
                        <a:rPr lang="en-US" sz="2400" b="0" i="0" u="none" strike="noStrike" dirty="0" smtClean="0">
                          <a:solidFill>
                            <a:schemeClr val="tx2"/>
                          </a:solidFill>
                          <a:effectLst/>
                          <a:latin typeface="+mn-lt"/>
                          <a:cs typeface="Times New Roman" pitchFamily="18" charset="0"/>
                        </a:rPr>
                        <a:t>V</a:t>
                      </a:r>
                      <a:r>
                        <a:rPr lang="ru-RU" sz="2400" b="0" i="0" u="none" strike="noStrike" dirty="0" smtClean="0">
                          <a:solidFill>
                            <a:schemeClr val="tx2"/>
                          </a:solidFill>
                          <a:effectLst/>
                          <a:latin typeface="+mn-lt"/>
                          <a:cs typeface="Times New Roman" pitchFamily="18" charset="0"/>
                        </a:rPr>
                        <a:t>)</a:t>
                      </a:r>
                      <a:endParaRPr lang="ru-RU" sz="2400" b="0" i="0" u="none" strike="noStrike" dirty="0">
                        <a:solidFill>
                          <a:schemeClr val="tx2"/>
                        </a:solidFill>
                        <a:effectLst/>
                        <a:latin typeface="+mn-lt"/>
                        <a:cs typeface="Times New Roman" pitchFamily="18" charset="0"/>
                      </a:endParaRPr>
                    </a:p>
                  </a:txBody>
                  <a:tcPr marL="7620" marR="7620" marT="7620" marB="0"/>
                </a:tc>
                <a:tc>
                  <a:txBody>
                    <a:bodyPr/>
                    <a:lstStyle/>
                    <a:p>
                      <a:pPr algn="l" fontAlgn="b"/>
                      <a:r>
                        <a:rPr lang="en-US" sz="2400" b="1" i="0" u="none" strike="noStrike" baseline="0" dirty="0" smtClean="0">
                          <a:solidFill>
                            <a:srgbClr val="FF0000"/>
                          </a:solidFill>
                          <a:effectLst/>
                          <a:latin typeface="+mn-lt"/>
                          <a:cs typeface="Times New Roman" pitchFamily="18" charset="0"/>
                        </a:rPr>
                        <a:t>Amperage</a:t>
                      </a:r>
                      <a:r>
                        <a:rPr lang="ru-RU" sz="2400" b="0" i="0" u="none" strike="noStrike" baseline="0" dirty="0" smtClean="0">
                          <a:solidFill>
                            <a:schemeClr val="tx2"/>
                          </a:solidFill>
                          <a:effectLst/>
                          <a:latin typeface="+mn-lt"/>
                          <a:cs typeface="Times New Roman" pitchFamily="18" charset="0"/>
                        </a:rPr>
                        <a:t>(А</a:t>
                      </a:r>
                      <a:r>
                        <a:rPr lang="ru-RU" sz="2400" b="0" i="0" u="none" strike="noStrike" baseline="0" dirty="0" smtClean="0">
                          <a:solidFill>
                            <a:schemeClr val="tx2"/>
                          </a:solidFill>
                          <a:effectLst/>
                          <a:latin typeface="+mn-lt"/>
                          <a:cs typeface="Times New Roman" pitchFamily="18" charset="0"/>
                        </a:rPr>
                        <a:t>)</a:t>
                      </a:r>
                      <a:endParaRPr lang="ru-RU" sz="2400" b="0" i="0" u="none" strike="noStrike" dirty="0">
                        <a:solidFill>
                          <a:schemeClr val="tx2"/>
                        </a:solidFill>
                        <a:effectLst/>
                        <a:latin typeface="+mn-lt"/>
                        <a:cs typeface="Times New Roman" pitchFamily="18" charset="0"/>
                      </a:endParaRPr>
                    </a:p>
                  </a:txBody>
                  <a:tcPr marL="7620" marR="7620" marT="7620" marB="0"/>
                </a:tc>
                <a:tc>
                  <a:txBody>
                    <a:bodyPr/>
                    <a:lstStyle/>
                    <a:p>
                      <a:pPr algn="l" fontAlgn="b"/>
                      <a:r>
                        <a:rPr lang="en-US" sz="2400" b="1" i="0" u="none" strike="noStrike" dirty="0" smtClean="0">
                          <a:solidFill>
                            <a:srgbClr val="FF0000"/>
                          </a:solidFill>
                          <a:effectLst/>
                          <a:latin typeface="+mn-lt"/>
                          <a:cs typeface="Times New Roman" pitchFamily="18" charset="0"/>
                        </a:rPr>
                        <a:t>Power</a:t>
                      </a:r>
                      <a:r>
                        <a:rPr lang="ru-RU" sz="2400" b="0" i="0" u="none" strike="noStrike" dirty="0" smtClean="0">
                          <a:solidFill>
                            <a:schemeClr val="tx2"/>
                          </a:solidFill>
                          <a:effectLst/>
                          <a:latin typeface="+mn-lt"/>
                          <a:cs typeface="Times New Roman" pitchFamily="18" charset="0"/>
                        </a:rPr>
                        <a:t>(</a:t>
                      </a:r>
                      <a:r>
                        <a:rPr lang="en-US" sz="2400" b="0" i="0" u="none" strike="noStrike" dirty="0" smtClean="0">
                          <a:solidFill>
                            <a:schemeClr val="tx2"/>
                          </a:solidFill>
                          <a:effectLst/>
                          <a:latin typeface="+mn-lt"/>
                          <a:cs typeface="Times New Roman" pitchFamily="18" charset="0"/>
                        </a:rPr>
                        <a:t>W</a:t>
                      </a:r>
                      <a:r>
                        <a:rPr lang="ru-RU" sz="2400" b="0" i="0" u="none" strike="noStrike" dirty="0" smtClean="0">
                          <a:solidFill>
                            <a:schemeClr val="tx2"/>
                          </a:solidFill>
                          <a:effectLst/>
                          <a:latin typeface="+mn-lt"/>
                          <a:cs typeface="Times New Roman" pitchFamily="18" charset="0"/>
                        </a:rPr>
                        <a:t>)</a:t>
                      </a:r>
                      <a:endParaRPr lang="ru-RU" sz="2400" b="0" i="0" u="none" strike="noStrike" dirty="0">
                        <a:solidFill>
                          <a:schemeClr val="tx2"/>
                        </a:solidFill>
                        <a:effectLst/>
                        <a:latin typeface="+mn-lt"/>
                        <a:cs typeface="Times New Roman" pitchFamily="18" charset="0"/>
                      </a:endParaRPr>
                    </a:p>
                  </a:txBody>
                  <a:tcPr marL="7620" marR="7620" marT="7620" marB="0"/>
                </a:tc>
              </a:tr>
              <a:tr h="423876">
                <a:tc>
                  <a:txBody>
                    <a:bodyPr/>
                    <a:lstStyle/>
                    <a:p>
                      <a:pPr algn="l" fontAlgn="b"/>
                      <a:r>
                        <a:rPr lang="en-US" sz="2400" b="0" i="0" u="none" strike="noStrike" dirty="0">
                          <a:solidFill>
                            <a:srgbClr val="000000"/>
                          </a:solidFill>
                          <a:effectLst/>
                          <a:latin typeface="+mn-lt"/>
                          <a:cs typeface="Times New Roman" pitchFamily="18" charset="0"/>
                        </a:rPr>
                        <a:t>GPS </a:t>
                      </a:r>
                      <a:r>
                        <a:rPr lang="en-US" sz="2400" b="0" i="0" u="none" strike="noStrike" dirty="0" smtClean="0">
                          <a:solidFill>
                            <a:srgbClr val="000000"/>
                          </a:solidFill>
                          <a:effectLst/>
                          <a:latin typeface="+mn-lt"/>
                          <a:cs typeface="Times New Roman" pitchFamily="18" charset="0"/>
                        </a:rPr>
                        <a:t>NEO-6M</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ctr"/>
                      <a:r>
                        <a:rPr lang="ru-RU" sz="2400" b="0" i="0" u="none" strike="noStrike" dirty="0">
                          <a:solidFill>
                            <a:srgbClr val="000000"/>
                          </a:solidFill>
                          <a:effectLst/>
                          <a:latin typeface="+mn-lt"/>
                        </a:rPr>
                        <a:t>3,30</a:t>
                      </a:r>
                    </a:p>
                  </a:txBody>
                  <a:tcPr marL="7620" marR="7620" marT="7620" marB="0"/>
                </a:tc>
                <a:tc>
                  <a:txBody>
                    <a:bodyPr/>
                    <a:lstStyle/>
                    <a:p>
                      <a:pPr algn="l" fontAlgn="b"/>
                      <a:r>
                        <a:rPr lang="ru-RU" sz="2400" b="0" i="0" u="none" strike="noStrike">
                          <a:solidFill>
                            <a:srgbClr val="000000"/>
                          </a:solidFill>
                          <a:effectLst/>
                          <a:latin typeface="+mn-lt"/>
                        </a:rPr>
                        <a:t>0,10</a:t>
                      </a:r>
                    </a:p>
                  </a:txBody>
                  <a:tcPr marL="7620" marR="7620" marT="7620" marB="0"/>
                </a:tc>
                <a:tc>
                  <a:txBody>
                    <a:bodyPr/>
                    <a:lstStyle/>
                    <a:p>
                      <a:pPr algn="l" fontAlgn="b"/>
                      <a:r>
                        <a:rPr lang="ru-RU" sz="2400" b="0" i="0" u="none" strike="noStrike" dirty="0">
                          <a:solidFill>
                            <a:srgbClr val="000000"/>
                          </a:solidFill>
                          <a:effectLst/>
                          <a:latin typeface="+mn-lt"/>
                        </a:rPr>
                        <a:t>0,33</a:t>
                      </a:r>
                    </a:p>
                  </a:txBody>
                  <a:tcPr marL="7620" marR="7620" marT="7620" marB="0"/>
                </a:tc>
              </a:tr>
              <a:tr h="384192">
                <a:tc>
                  <a:txBody>
                    <a:bodyPr/>
                    <a:lstStyle/>
                    <a:p>
                      <a:pPr algn="l" fontAlgn="ctr"/>
                      <a:r>
                        <a:rPr lang="en-US" sz="2400" b="0" i="0" u="none" strike="noStrike" dirty="0" smtClean="0">
                          <a:solidFill>
                            <a:srgbClr val="000000"/>
                          </a:solidFill>
                          <a:effectLst/>
                          <a:latin typeface="+mn-lt"/>
                          <a:cs typeface="Times New Roman" pitchFamily="18" charset="0"/>
                        </a:rPr>
                        <a:t>BMP280-</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a:solidFill>
                            <a:srgbClr val="000000"/>
                          </a:solidFill>
                          <a:effectLst/>
                          <a:latin typeface="+mn-lt"/>
                        </a:rPr>
                        <a:t>5,00</a:t>
                      </a:r>
                    </a:p>
                  </a:txBody>
                  <a:tcPr marL="7620" marR="7620" marT="7620" marB="0"/>
                </a:tc>
                <a:tc>
                  <a:txBody>
                    <a:bodyPr/>
                    <a:lstStyle/>
                    <a:p>
                      <a:pPr algn="l" fontAlgn="b"/>
                      <a:r>
                        <a:rPr lang="ru-RU" sz="2400" b="0" i="0" u="none" strike="noStrike" dirty="0">
                          <a:solidFill>
                            <a:srgbClr val="000000"/>
                          </a:solidFill>
                          <a:effectLst/>
                          <a:latin typeface="+mn-lt"/>
                        </a:rPr>
                        <a:t>0,00</a:t>
                      </a:r>
                    </a:p>
                  </a:txBody>
                  <a:tcPr marL="7620" marR="7620" marT="7620" marB="0"/>
                </a:tc>
                <a:tc>
                  <a:txBody>
                    <a:bodyPr/>
                    <a:lstStyle/>
                    <a:p>
                      <a:pPr algn="l" fontAlgn="b"/>
                      <a:r>
                        <a:rPr lang="ru-RU" sz="2400" b="0" i="0" u="none" strike="noStrike">
                          <a:solidFill>
                            <a:srgbClr val="000000"/>
                          </a:solidFill>
                          <a:effectLst/>
                          <a:latin typeface="+mn-lt"/>
                        </a:rPr>
                        <a:t>0,01</a:t>
                      </a:r>
                    </a:p>
                  </a:txBody>
                  <a:tcPr marL="7620" marR="7620" marT="7620" marB="0"/>
                </a:tc>
              </a:tr>
              <a:tr h="666219">
                <a:tc>
                  <a:txBody>
                    <a:bodyPr/>
                    <a:lstStyle/>
                    <a:p>
                      <a:pPr algn="l" fontAlgn="b"/>
                      <a:r>
                        <a:rPr lang="en-US" sz="2400" b="0" i="0" u="none" strike="noStrike" dirty="0" smtClean="0">
                          <a:solidFill>
                            <a:srgbClr val="000000"/>
                          </a:solidFill>
                          <a:effectLst/>
                          <a:latin typeface="+mn-lt"/>
                          <a:cs typeface="Times New Roman" pitchFamily="18" charset="0"/>
                        </a:rPr>
                        <a:t>GP2Y1010AU0F</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a:solidFill>
                            <a:srgbClr val="000000"/>
                          </a:solidFill>
                          <a:effectLst/>
                          <a:latin typeface="+mn-lt"/>
                        </a:rPr>
                        <a:t>5,00</a:t>
                      </a:r>
                    </a:p>
                  </a:txBody>
                  <a:tcPr marL="7620" marR="7620" marT="7620" marB="0"/>
                </a:tc>
                <a:tc>
                  <a:txBody>
                    <a:bodyPr/>
                    <a:lstStyle/>
                    <a:p>
                      <a:pPr algn="l" fontAlgn="b"/>
                      <a:r>
                        <a:rPr lang="ru-RU" sz="2400" b="0" i="0" u="none" strike="noStrike" dirty="0" smtClean="0">
                          <a:solidFill>
                            <a:srgbClr val="000000"/>
                          </a:solidFill>
                          <a:effectLst/>
                          <a:latin typeface="+mn-lt"/>
                        </a:rPr>
                        <a:t>0,0</a:t>
                      </a:r>
                      <a:r>
                        <a:rPr lang="en-US" sz="2400" b="0" i="0" u="none" strike="noStrike" dirty="0" smtClean="0">
                          <a:solidFill>
                            <a:srgbClr val="000000"/>
                          </a:solidFill>
                          <a:effectLst/>
                          <a:latin typeface="+mn-lt"/>
                        </a:rPr>
                        <a:t>2</a:t>
                      </a:r>
                      <a:endParaRPr lang="ru-RU" sz="2400" b="0" i="0" u="none" strike="noStrike" dirty="0">
                        <a:solidFill>
                          <a:srgbClr val="000000"/>
                        </a:solidFill>
                        <a:effectLst/>
                        <a:latin typeface="+mn-lt"/>
                      </a:endParaRPr>
                    </a:p>
                  </a:txBody>
                  <a:tcPr marL="7620" marR="7620" marT="7620" marB="0"/>
                </a:tc>
                <a:tc>
                  <a:txBody>
                    <a:bodyPr/>
                    <a:lstStyle/>
                    <a:p>
                      <a:pPr algn="l" fontAlgn="b"/>
                      <a:r>
                        <a:rPr lang="ru-RU" sz="2400" b="0" i="0" u="none" strike="noStrike" dirty="0" smtClean="0">
                          <a:solidFill>
                            <a:srgbClr val="000000"/>
                          </a:solidFill>
                          <a:effectLst/>
                          <a:latin typeface="+mn-lt"/>
                        </a:rPr>
                        <a:t>0,</a:t>
                      </a:r>
                      <a:r>
                        <a:rPr lang="en-US" sz="2400" b="0" i="0" u="none" strike="noStrike" dirty="0" smtClean="0">
                          <a:solidFill>
                            <a:srgbClr val="000000"/>
                          </a:solidFill>
                          <a:effectLst/>
                          <a:latin typeface="+mn-lt"/>
                        </a:rPr>
                        <a:t>10</a:t>
                      </a:r>
                      <a:endParaRPr lang="ru-RU" sz="2400" b="0" i="0" u="none" strike="noStrike" dirty="0">
                        <a:solidFill>
                          <a:srgbClr val="000000"/>
                        </a:solidFill>
                        <a:effectLst/>
                        <a:latin typeface="+mn-lt"/>
                      </a:endParaRPr>
                    </a:p>
                  </a:txBody>
                  <a:tcPr marL="7620" marR="7620" marT="7620" marB="0"/>
                </a:tc>
              </a:tr>
              <a:tr h="384192">
                <a:tc>
                  <a:txBody>
                    <a:bodyPr/>
                    <a:lstStyle/>
                    <a:p>
                      <a:pPr algn="l" fontAlgn="b"/>
                      <a:r>
                        <a:rPr lang="en-US" sz="2400" b="0" i="0" u="none" strike="noStrike" dirty="0" smtClean="0">
                          <a:solidFill>
                            <a:srgbClr val="000000"/>
                          </a:solidFill>
                          <a:effectLst/>
                          <a:latin typeface="+mn-lt"/>
                          <a:cs typeface="Times New Roman" pitchFamily="18" charset="0"/>
                        </a:rPr>
                        <a:t>DS18B20</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a:solidFill>
                            <a:srgbClr val="000000"/>
                          </a:solidFill>
                          <a:effectLst/>
                          <a:latin typeface="+mn-lt"/>
                        </a:rPr>
                        <a:t>5,00</a:t>
                      </a:r>
                    </a:p>
                  </a:txBody>
                  <a:tcPr marL="7620" marR="7620" marT="7620" marB="0"/>
                </a:tc>
                <a:tc>
                  <a:txBody>
                    <a:bodyPr/>
                    <a:lstStyle/>
                    <a:p>
                      <a:pPr algn="l" fontAlgn="b"/>
                      <a:r>
                        <a:rPr lang="ru-RU" sz="2400" b="0" i="0" u="none" strike="noStrike" dirty="0">
                          <a:solidFill>
                            <a:srgbClr val="000000"/>
                          </a:solidFill>
                          <a:effectLst/>
                          <a:latin typeface="+mn-lt"/>
                        </a:rPr>
                        <a:t>0,00</a:t>
                      </a:r>
                    </a:p>
                  </a:txBody>
                  <a:tcPr marL="7620" marR="7620" marT="7620" marB="0"/>
                </a:tc>
                <a:tc>
                  <a:txBody>
                    <a:bodyPr/>
                    <a:lstStyle/>
                    <a:p>
                      <a:pPr algn="l" fontAlgn="b"/>
                      <a:r>
                        <a:rPr lang="ru-RU" sz="2400" b="0" i="0" u="none" strike="noStrike" dirty="0">
                          <a:solidFill>
                            <a:srgbClr val="000000"/>
                          </a:solidFill>
                          <a:effectLst/>
                          <a:latin typeface="+mn-lt"/>
                        </a:rPr>
                        <a:t>0,01</a:t>
                      </a:r>
                    </a:p>
                  </a:txBody>
                  <a:tcPr marL="7620" marR="7620" marT="7620" marB="0"/>
                </a:tc>
              </a:tr>
              <a:tr h="416046">
                <a:tc>
                  <a:txBody>
                    <a:bodyPr/>
                    <a:lstStyle/>
                    <a:p>
                      <a:pPr algn="l" fontAlgn="b"/>
                      <a:r>
                        <a:rPr lang="en-US" sz="2400" b="0" i="0" u="none" strike="noStrike" dirty="0" smtClean="0">
                          <a:solidFill>
                            <a:srgbClr val="000000"/>
                          </a:solidFill>
                          <a:effectLst/>
                          <a:latin typeface="+mn-lt"/>
                          <a:cs typeface="Times New Roman" pitchFamily="18" charset="0"/>
                        </a:rPr>
                        <a:t>Atmega128</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a:solidFill>
                            <a:srgbClr val="000000"/>
                          </a:solidFill>
                          <a:effectLst/>
                          <a:latin typeface="+mn-lt"/>
                        </a:rPr>
                        <a:t>5,00</a:t>
                      </a:r>
                    </a:p>
                  </a:txBody>
                  <a:tcPr marL="7620" marR="7620" marT="7620" marB="0"/>
                </a:tc>
                <a:tc>
                  <a:txBody>
                    <a:bodyPr/>
                    <a:lstStyle/>
                    <a:p>
                      <a:pPr algn="l" fontAlgn="b"/>
                      <a:r>
                        <a:rPr lang="ru-RU" sz="2400" b="0" i="0" u="none" strike="noStrike" dirty="0">
                          <a:solidFill>
                            <a:srgbClr val="000000"/>
                          </a:solidFill>
                          <a:effectLst/>
                          <a:latin typeface="+mn-lt"/>
                        </a:rPr>
                        <a:t>0,02</a:t>
                      </a:r>
                    </a:p>
                  </a:txBody>
                  <a:tcPr marL="7620" marR="7620" marT="7620" marB="0"/>
                </a:tc>
                <a:tc>
                  <a:txBody>
                    <a:bodyPr/>
                    <a:lstStyle/>
                    <a:p>
                      <a:pPr algn="l" fontAlgn="b"/>
                      <a:r>
                        <a:rPr lang="ru-RU" sz="2400" b="0" i="0" u="none" strike="noStrike" dirty="0">
                          <a:solidFill>
                            <a:srgbClr val="000000"/>
                          </a:solidFill>
                          <a:effectLst/>
                          <a:latin typeface="+mn-lt"/>
                        </a:rPr>
                        <a:t>0,10</a:t>
                      </a:r>
                    </a:p>
                  </a:txBody>
                  <a:tcPr marL="7620" marR="7620" marT="7620" marB="0"/>
                </a:tc>
              </a:tr>
              <a:tr h="419669">
                <a:tc>
                  <a:txBody>
                    <a:bodyPr/>
                    <a:lstStyle/>
                    <a:p>
                      <a:pPr algn="l" fontAlgn="b"/>
                      <a:r>
                        <a:rPr lang="en-US" sz="2400" b="0" i="0" u="none" strike="noStrike" dirty="0" smtClean="0">
                          <a:solidFill>
                            <a:srgbClr val="000000"/>
                          </a:solidFill>
                          <a:effectLst/>
                          <a:latin typeface="+mn-lt"/>
                          <a:cs typeface="Times New Roman" pitchFamily="18" charset="0"/>
                        </a:rPr>
                        <a:t>ADXL345-</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smtClean="0">
                          <a:solidFill>
                            <a:srgbClr val="000000"/>
                          </a:solidFill>
                          <a:effectLst/>
                          <a:latin typeface="+mn-lt"/>
                        </a:rPr>
                        <a:t>3,</a:t>
                      </a:r>
                      <a:r>
                        <a:rPr lang="en-US" sz="2400" b="0" i="0" u="none" strike="noStrike" dirty="0" smtClean="0">
                          <a:solidFill>
                            <a:srgbClr val="000000"/>
                          </a:solidFill>
                          <a:effectLst/>
                          <a:latin typeface="+mn-lt"/>
                        </a:rPr>
                        <a:t>6</a:t>
                      </a:r>
                      <a:r>
                        <a:rPr lang="ru-RU" sz="2400" b="0" i="0" u="none" strike="noStrike" dirty="0" smtClean="0">
                          <a:solidFill>
                            <a:srgbClr val="000000"/>
                          </a:solidFill>
                          <a:effectLst/>
                          <a:latin typeface="+mn-lt"/>
                        </a:rPr>
                        <a:t>0</a:t>
                      </a:r>
                      <a:endParaRPr lang="ru-RU" sz="2400" b="0" i="0" u="none" strike="noStrike" dirty="0">
                        <a:solidFill>
                          <a:srgbClr val="000000"/>
                        </a:solidFill>
                        <a:effectLst/>
                        <a:latin typeface="+mn-lt"/>
                      </a:endParaRPr>
                    </a:p>
                  </a:txBody>
                  <a:tcPr marL="7620" marR="7620" marT="7620" marB="0"/>
                </a:tc>
                <a:tc>
                  <a:txBody>
                    <a:bodyPr/>
                    <a:lstStyle/>
                    <a:p>
                      <a:pPr algn="l" fontAlgn="b"/>
                      <a:r>
                        <a:rPr lang="ru-RU" sz="2400" b="0" i="0" u="none" strike="noStrike" dirty="0">
                          <a:solidFill>
                            <a:srgbClr val="000000"/>
                          </a:solidFill>
                          <a:effectLst/>
                          <a:latin typeface="+mn-lt"/>
                        </a:rPr>
                        <a:t>0,00</a:t>
                      </a:r>
                    </a:p>
                  </a:txBody>
                  <a:tcPr marL="7620" marR="7620" marT="7620" marB="0"/>
                </a:tc>
                <a:tc>
                  <a:txBody>
                    <a:bodyPr/>
                    <a:lstStyle/>
                    <a:p>
                      <a:pPr algn="l" fontAlgn="b"/>
                      <a:r>
                        <a:rPr lang="ru-RU" sz="2400" b="0" i="0" u="none" strike="noStrike" dirty="0">
                          <a:solidFill>
                            <a:srgbClr val="000000"/>
                          </a:solidFill>
                          <a:effectLst/>
                          <a:latin typeface="+mn-lt"/>
                        </a:rPr>
                        <a:t>0,00</a:t>
                      </a:r>
                    </a:p>
                  </a:txBody>
                  <a:tcPr marL="7620" marR="7620" marT="7620" marB="0"/>
                </a:tc>
              </a:tr>
              <a:tr h="392666">
                <a:tc>
                  <a:txBody>
                    <a:bodyPr/>
                    <a:lstStyle/>
                    <a:p>
                      <a:pPr algn="l" fontAlgn="b"/>
                      <a:r>
                        <a:rPr lang="en-US" sz="2400" b="0" i="0" u="none" strike="noStrike" dirty="0" smtClean="0">
                          <a:solidFill>
                            <a:srgbClr val="000000"/>
                          </a:solidFill>
                          <a:effectLst/>
                          <a:latin typeface="+mn-lt"/>
                          <a:cs typeface="Times New Roman" pitchFamily="18" charset="0"/>
                        </a:rPr>
                        <a:t>E01-ML01SP2</a:t>
                      </a:r>
                      <a:endParaRPr lang="en-US"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smtClean="0">
                          <a:solidFill>
                            <a:srgbClr val="000000"/>
                          </a:solidFill>
                          <a:effectLst/>
                          <a:latin typeface="+mn-lt"/>
                        </a:rPr>
                        <a:t>3,</a:t>
                      </a:r>
                      <a:r>
                        <a:rPr lang="en-US" sz="2400" b="0" i="0" u="none" strike="noStrike" dirty="0" smtClean="0">
                          <a:solidFill>
                            <a:srgbClr val="000000"/>
                          </a:solidFill>
                          <a:effectLst/>
                          <a:latin typeface="+mn-lt"/>
                        </a:rPr>
                        <a:t>6</a:t>
                      </a:r>
                      <a:r>
                        <a:rPr lang="ru-RU" sz="2400" b="0" i="0" u="none" strike="noStrike" dirty="0" smtClean="0">
                          <a:solidFill>
                            <a:srgbClr val="000000"/>
                          </a:solidFill>
                          <a:effectLst/>
                          <a:latin typeface="+mn-lt"/>
                        </a:rPr>
                        <a:t>0</a:t>
                      </a:r>
                    </a:p>
                  </a:txBody>
                  <a:tcPr marL="7620" marR="7620" marT="7620" marB="0"/>
                </a:tc>
                <a:tc>
                  <a:txBody>
                    <a:bodyPr/>
                    <a:lstStyle/>
                    <a:p>
                      <a:pPr algn="l" fontAlgn="b"/>
                      <a:r>
                        <a:rPr lang="ru-RU" sz="2400" b="0" i="0" u="none" strike="noStrike" dirty="0" smtClean="0">
                          <a:solidFill>
                            <a:srgbClr val="000000"/>
                          </a:solidFill>
                          <a:effectLst/>
                          <a:latin typeface="+mn-lt"/>
                        </a:rPr>
                        <a:t>0,</a:t>
                      </a:r>
                      <a:r>
                        <a:rPr lang="en-US" sz="2400" b="0" i="0" u="none" strike="noStrike" dirty="0" smtClean="0">
                          <a:solidFill>
                            <a:srgbClr val="000000"/>
                          </a:solidFill>
                          <a:effectLst/>
                          <a:latin typeface="+mn-lt"/>
                        </a:rPr>
                        <a:t>02</a:t>
                      </a:r>
                      <a:endParaRPr lang="ru-RU" sz="2400" b="0" i="0" u="none" strike="noStrike" dirty="0">
                        <a:solidFill>
                          <a:srgbClr val="000000"/>
                        </a:solidFill>
                        <a:effectLst/>
                        <a:latin typeface="+mn-lt"/>
                      </a:endParaRPr>
                    </a:p>
                  </a:txBody>
                  <a:tcPr marL="7620" marR="7620" marT="7620" marB="0"/>
                </a:tc>
                <a:tc>
                  <a:txBody>
                    <a:bodyPr/>
                    <a:lstStyle/>
                    <a:p>
                      <a:pPr algn="l" fontAlgn="b"/>
                      <a:r>
                        <a:rPr lang="ru-RU" sz="2400" b="0" i="0" u="none" strike="noStrike" dirty="0" smtClean="0">
                          <a:solidFill>
                            <a:srgbClr val="000000"/>
                          </a:solidFill>
                          <a:effectLst/>
                          <a:latin typeface="+mn-lt"/>
                        </a:rPr>
                        <a:t>0,</a:t>
                      </a:r>
                      <a:r>
                        <a:rPr lang="en-US" sz="2400" b="0" i="0" u="none" strike="noStrike" dirty="0" smtClean="0">
                          <a:solidFill>
                            <a:srgbClr val="000000"/>
                          </a:solidFill>
                          <a:effectLst/>
                          <a:latin typeface="+mn-lt"/>
                        </a:rPr>
                        <a:t>10</a:t>
                      </a:r>
                      <a:endParaRPr lang="ru-RU" sz="2400" b="0" i="0" u="none" strike="noStrike" dirty="0">
                        <a:solidFill>
                          <a:srgbClr val="000000"/>
                        </a:solidFill>
                        <a:effectLst/>
                        <a:latin typeface="+mn-lt"/>
                      </a:endParaRPr>
                    </a:p>
                  </a:txBody>
                  <a:tcPr marL="7620" marR="7620" marT="7620" marB="0"/>
                </a:tc>
              </a:tr>
              <a:tr h="607122">
                <a:tc>
                  <a:txBody>
                    <a:bodyPr/>
                    <a:lstStyle/>
                    <a:p>
                      <a:pPr algn="l" fontAlgn="b"/>
                      <a:r>
                        <a:rPr lang="en-US" sz="2400" b="0" i="0" u="none" strike="noStrike" dirty="0" smtClean="0">
                          <a:solidFill>
                            <a:srgbClr val="000000"/>
                          </a:solidFill>
                          <a:effectLst/>
                          <a:latin typeface="+mn-lt"/>
                          <a:cs typeface="Times New Roman" pitchFamily="18" charset="0"/>
                        </a:rPr>
                        <a:t>DHT11</a:t>
                      </a:r>
                      <a:endParaRPr lang="ru-RU" sz="2400" b="0" i="0" u="none" strike="noStrike" dirty="0">
                        <a:solidFill>
                          <a:srgbClr val="000000"/>
                        </a:solidFill>
                        <a:effectLst/>
                        <a:latin typeface="+mn-lt"/>
                        <a:cs typeface="Times New Roman" pitchFamily="18" charset="0"/>
                      </a:endParaRPr>
                    </a:p>
                  </a:txBody>
                  <a:tcPr marL="7620" marR="7620" marT="7620" marB="0"/>
                </a:tc>
                <a:tc>
                  <a:txBody>
                    <a:bodyPr/>
                    <a:lstStyle/>
                    <a:p>
                      <a:pPr algn="l" fontAlgn="b"/>
                      <a:r>
                        <a:rPr lang="ru-RU" sz="2400" b="0" i="0" u="none" strike="noStrike" dirty="0" smtClean="0">
                          <a:solidFill>
                            <a:srgbClr val="000000"/>
                          </a:solidFill>
                          <a:effectLst/>
                          <a:latin typeface="+mn-lt"/>
                        </a:rPr>
                        <a:t>5,00</a:t>
                      </a:r>
                    </a:p>
                  </a:txBody>
                  <a:tcPr marL="7620" marR="7620" marT="7620" marB="0"/>
                </a:tc>
                <a:tc>
                  <a:txBody>
                    <a:bodyPr/>
                    <a:lstStyle/>
                    <a:p>
                      <a:pPr algn="l" fontAlgn="b"/>
                      <a:r>
                        <a:rPr lang="ru-RU" sz="2400" b="0" i="0" u="none" strike="noStrike" dirty="0" smtClean="0">
                          <a:solidFill>
                            <a:srgbClr val="000000"/>
                          </a:solidFill>
                          <a:effectLst/>
                          <a:latin typeface="+mn-lt"/>
                        </a:rPr>
                        <a:t>0,20</a:t>
                      </a:r>
                      <a:endParaRPr lang="ru-RU" sz="2400" b="0" i="0" u="none" strike="noStrike" dirty="0">
                        <a:solidFill>
                          <a:srgbClr val="000000"/>
                        </a:solidFill>
                        <a:effectLst/>
                        <a:latin typeface="+mn-lt"/>
                      </a:endParaRPr>
                    </a:p>
                  </a:txBody>
                  <a:tcPr marL="7620" marR="7620" marT="7620" marB="0"/>
                </a:tc>
                <a:tc>
                  <a:txBody>
                    <a:bodyPr/>
                    <a:lstStyle/>
                    <a:p>
                      <a:pPr algn="l" fontAlgn="b"/>
                      <a:r>
                        <a:rPr lang="ru-RU" sz="2400" b="0" i="0" u="none" strike="noStrike" dirty="0" smtClean="0">
                          <a:solidFill>
                            <a:srgbClr val="000000"/>
                          </a:solidFill>
                          <a:effectLst/>
                          <a:latin typeface="+mn-lt"/>
                        </a:rPr>
                        <a:t>0</a:t>
                      </a:r>
                      <a:r>
                        <a:rPr lang="en-US" sz="2400" b="0" i="0" u="none" strike="noStrike" dirty="0" smtClean="0">
                          <a:solidFill>
                            <a:srgbClr val="000000"/>
                          </a:solidFill>
                          <a:effectLst/>
                          <a:latin typeface="+mn-lt"/>
                        </a:rPr>
                        <a:t>,</a:t>
                      </a:r>
                      <a:r>
                        <a:rPr lang="ru-RU" sz="2400" b="0" i="0" u="none" strike="noStrike" dirty="0" smtClean="0">
                          <a:solidFill>
                            <a:srgbClr val="000000"/>
                          </a:solidFill>
                          <a:effectLst/>
                          <a:latin typeface="+mn-lt"/>
                        </a:rPr>
                        <a:t>10</a:t>
                      </a:r>
                      <a:endParaRPr lang="ru-RU" sz="2400" b="0" i="0" u="none" strike="noStrike" dirty="0">
                        <a:solidFill>
                          <a:srgbClr val="000000"/>
                        </a:solidFill>
                        <a:effectLst/>
                        <a:latin typeface="+mn-lt"/>
                      </a:endParaRPr>
                    </a:p>
                  </a:txBody>
                  <a:tcPr marL="7620" marR="7620" marT="7620" marB="0"/>
                </a:tc>
              </a:tr>
              <a:tr h="669480">
                <a:tc>
                  <a:txBody>
                    <a:bodyPr/>
                    <a:lstStyle/>
                    <a:p>
                      <a:r>
                        <a:rPr lang="ru-RU" sz="2400" dirty="0" smtClean="0">
                          <a:latin typeface="+mn-lt"/>
                        </a:rPr>
                        <a:t>Итог</a:t>
                      </a:r>
                      <a:endParaRPr lang="ru-RU" sz="2400" dirty="0">
                        <a:latin typeface="+mn-lt"/>
                      </a:endParaRPr>
                    </a:p>
                  </a:txBody>
                  <a:tcPr/>
                </a:tc>
                <a:tc>
                  <a:txBody>
                    <a:bodyPr/>
                    <a:lstStyle/>
                    <a:p>
                      <a:r>
                        <a:rPr lang="ru-RU" sz="2400" dirty="0" smtClean="0">
                          <a:latin typeface="+mn-lt"/>
                        </a:rPr>
                        <a:t>35,5</a:t>
                      </a:r>
                      <a:endParaRPr lang="ru-RU" sz="2400" dirty="0">
                        <a:latin typeface="+mn-lt"/>
                      </a:endParaRPr>
                    </a:p>
                  </a:txBody>
                  <a:tcPr/>
                </a:tc>
                <a:tc>
                  <a:txBody>
                    <a:bodyPr/>
                    <a:lstStyle/>
                    <a:p>
                      <a:r>
                        <a:rPr lang="ru-RU" sz="2400" dirty="0" smtClean="0">
                          <a:latin typeface="+mn-lt"/>
                        </a:rPr>
                        <a:t>0,36</a:t>
                      </a:r>
                      <a:endParaRPr lang="ru-RU" sz="2400" dirty="0">
                        <a:latin typeface="+mn-lt"/>
                      </a:endParaRPr>
                    </a:p>
                  </a:txBody>
                  <a:tcPr/>
                </a:tc>
                <a:tc>
                  <a:txBody>
                    <a:bodyPr/>
                    <a:lstStyle/>
                    <a:p>
                      <a:r>
                        <a:rPr lang="ru-RU" sz="2400" dirty="0" smtClean="0">
                          <a:latin typeface="+mn-lt"/>
                        </a:rPr>
                        <a:t>0,</a:t>
                      </a:r>
                      <a:r>
                        <a:rPr lang="en-US" sz="2400" dirty="0" smtClean="0">
                          <a:latin typeface="+mn-lt"/>
                        </a:rPr>
                        <a:t>75</a:t>
                      </a:r>
                      <a:endParaRPr lang="ru-RU" sz="2400" dirty="0">
                        <a:latin typeface="+mn-lt"/>
                      </a:endParaRPr>
                    </a:p>
                  </a:txBody>
                  <a:tcPr/>
                </a:tc>
              </a:tr>
            </a:tbl>
          </a:graphicData>
        </a:graphic>
      </p:graphicFrame>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040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bwMode="auto">
          <a:xfrm>
            <a:off x="120562" y="3717032"/>
            <a:ext cx="2723245" cy="1080120"/>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Team leader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rPr>
              <a:t>(Popov</a:t>
            </a:r>
            <a:r>
              <a:rPr kumimoji="0" lang="en-US" sz="2400" b="0" i="0" u="none" strike="noStrike" cap="none" normalizeH="0" dirty="0" smtClean="0">
                <a:ln>
                  <a:noFill/>
                </a:ln>
                <a:solidFill>
                  <a:srgbClr val="000000"/>
                </a:solidFill>
                <a:effectLst/>
                <a:latin typeface="Arial" charset="0"/>
              </a:rPr>
              <a:t> Vladimir)</a:t>
            </a:r>
            <a:endParaRPr kumimoji="0" lang="ru-RU" sz="2400" b="0" i="0" u="none" strike="noStrike" cap="none" normalizeH="0" baseline="0" dirty="0" smtClean="0">
              <a:ln>
                <a:noFill/>
              </a:ln>
              <a:solidFill>
                <a:srgbClr val="000000"/>
              </a:solidFill>
              <a:effectLst/>
              <a:latin typeface="Arial" charset="0"/>
            </a:endParaRPr>
          </a:p>
        </p:txBody>
      </p:sp>
      <p:sp>
        <p:nvSpPr>
          <p:cNvPr id="6" name="Скругленный прямоугольник 5"/>
          <p:cNvSpPr/>
          <p:nvPr/>
        </p:nvSpPr>
        <p:spPr bwMode="auto">
          <a:xfrm>
            <a:off x="120562" y="2276872"/>
            <a:ext cx="2867261" cy="1080120"/>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Alternate</a:t>
            </a:r>
          </a:p>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team leader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rPr>
              <a:t>(Marat</a:t>
            </a:r>
            <a:r>
              <a:rPr kumimoji="0" lang="en-US" sz="2400" b="0" i="0" u="none" strike="noStrike" cap="none" normalizeH="0" dirty="0" smtClean="0">
                <a:ln>
                  <a:noFill/>
                </a:ln>
                <a:solidFill>
                  <a:srgbClr val="000000"/>
                </a:solidFill>
                <a:effectLst/>
                <a:latin typeface="Arial" charset="0"/>
              </a:rPr>
              <a:t> </a:t>
            </a:r>
            <a:r>
              <a:rPr kumimoji="0" lang="en-US" sz="2400" b="0" i="0" u="none" strike="noStrike" cap="none" normalizeH="0" dirty="0" err="1" smtClean="0">
                <a:ln>
                  <a:noFill/>
                </a:ln>
                <a:solidFill>
                  <a:srgbClr val="000000"/>
                </a:solidFill>
                <a:effectLst/>
                <a:latin typeface="Arial" charset="0"/>
              </a:rPr>
              <a:t>Efimovich</a:t>
            </a:r>
            <a:r>
              <a:rPr kumimoji="0" lang="en-US" sz="2400" b="0" i="0" u="none" strike="noStrike" cap="none" normalizeH="0" dirty="0" smtClean="0">
                <a:ln>
                  <a:noFill/>
                </a:ln>
                <a:solidFill>
                  <a:srgbClr val="000000"/>
                </a:solidFill>
                <a:effectLst/>
                <a:latin typeface="Arial" charset="0"/>
              </a:rPr>
              <a:t>)</a:t>
            </a:r>
            <a:endParaRPr kumimoji="0" lang="ru-RU" sz="2400" b="0" i="0" u="none" strike="noStrike" cap="none" normalizeH="0" baseline="0" dirty="0" smtClean="0">
              <a:ln>
                <a:noFill/>
              </a:ln>
              <a:solidFill>
                <a:srgbClr val="000000"/>
              </a:solidFill>
              <a:effectLst/>
              <a:latin typeface="Arial" charset="0"/>
            </a:endParaRPr>
          </a:p>
        </p:txBody>
      </p:sp>
      <p:sp>
        <p:nvSpPr>
          <p:cNvPr id="7" name="Скругленный прямоугольник 6"/>
          <p:cNvSpPr/>
          <p:nvPr/>
        </p:nvSpPr>
        <p:spPr bwMode="auto">
          <a:xfrm>
            <a:off x="120562" y="5157192"/>
            <a:ext cx="2867262" cy="1152128"/>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r>
              <a:rPr lang="en-US" b="1" dirty="0">
                <a:solidFill>
                  <a:srgbClr val="000000"/>
                </a:solidFill>
              </a:rPr>
              <a:t>S</a:t>
            </a:r>
            <a:r>
              <a:rPr kumimoji="0" lang="en-US" sz="2400" b="1" i="0" u="none" strike="noStrike" cap="none" normalizeH="0" baseline="0" dirty="0" smtClean="0">
                <a:ln>
                  <a:noFill/>
                </a:ln>
                <a:solidFill>
                  <a:srgbClr val="000000"/>
                </a:solidFill>
                <a:effectLst/>
              </a:rPr>
              <a:t>cientific leader</a:t>
            </a:r>
          </a:p>
          <a:p>
            <a:r>
              <a:rPr kumimoji="0" lang="en-US" sz="2400" b="0" i="0" u="none" strike="noStrike" cap="none" normalizeH="0" baseline="0" dirty="0" smtClean="0">
                <a:ln>
                  <a:noFill/>
                </a:ln>
                <a:solidFill>
                  <a:srgbClr val="000000"/>
                </a:solidFill>
                <a:effectLst/>
                <a:latin typeface="Arial" charset="0"/>
              </a:rPr>
              <a:t>(</a:t>
            </a:r>
            <a:r>
              <a:rPr kumimoji="0" lang="en-US" sz="2400" b="0" i="0" u="none" strike="noStrike" cap="none" normalizeH="0" baseline="0" dirty="0" err="1" smtClean="0">
                <a:ln>
                  <a:noFill/>
                </a:ln>
                <a:solidFill>
                  <a:srgbClr val="000000"/>
                </a:solidFill>
                <a:effectLst/>
                <a:latin typeface="Arial" charset="0"/>
              </a:rPr>
              <a:t>Nuyrgun</a:t>
            </a:r>
            <a:r>
              <a:rPr kumimoji="0" lang="en-US" sz="2400" b="0" i="0" u="none" strike="noStrike" cap="none" normalizeH="0" dirty="0" smtClean="0">
                <a:ln>
                  <a:noFill/>
                </a:ln>
                <a:solidFill>
                  <a:srgbClr val="000000"/>
                </a:solidFill>
                <a:effectLst/>
                <a:latin typeface="Arial" charset="0"/>
              </a:rPr>
              <a:t> </a:t>
            </a:r>
            <a:r>
              <a:rPr kumimoji="0" lang="en-US" sz="2400" b="0" i="0" u="none" strike="noStrike" cap="none" normalizeH="0" dirty="0" err="1" smtClean="0">
                <a:ln>
                  <a:noFill/>
                </a:ln>
                <a:solidFill>
                  <a:srgbClr val="000000"/>
                </a:solidFill>
                <a:effectLst/>
                <a:latin typeface="Arial" charset="0"/>
              </a:rPr>
              <a:t>Maratovich</a:t>
            </a:r>
            <a:r>
              <a:rPr kumimoji="0" lang="en-US" sz="2400" b="0" i="0" u="none" strike="noStrike" cap="none" normalizeH="0" dirty="0" smtClean="0">
                <a:ln>
                  <a:noFill/>
                </a:ln>
                <a:solidFill>
                  <a:srgbClr val="000000"/>
                </a:solidFill>
                <a:effectLst/>
                <a:latin typeface="Arial" charset="0"/>
              </a:rPr>
              <a:t>)</a:t>
            </a:r>
            <a:endParaRPr kumimoji="0" lang="ru-RU" sz="2400" b="0" i="0" u="none" strike="noStrike" cap="none" normalizeH="0" baseline="0" dirty="0" smtClean="0">
              <a:ln>
                <a:noFill/>
              </a:ln>
              <a:solidFill>
                <a:srgbClr val="000000"/>
              </a:solidFill>
              <a:effectLst/>
              <a:latin typeface="Arial" charset="0"/>
            </a:endParaRPr>
          </a:p>
        </p:txBody>
      </p:sp>
      <p:sp>
        <p:nvSpPr>
          <p:cNvPr id="8" name="Скругленный прямоугольник 7"/>
          <p:cNvSpPr/>
          <p:nvPr/>
        </p:nvSpPr>
        <p:spPr bwMode="auto">
          <a:xfrm>
            <a:off x="3563890" y="3933056"/>
            <a:ext cx="1884184" cy="648072"/>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Electronic</a:t>
            </a:r>
            <a:endParaRPr kumimoji="0" lang="ru-RU" sz="2400" b="1" i="0" u="none" strike="noStrike" cap="none" normalizeH="0" baseline="0" dirty="0" smtClean="0">
              <a:ln>
                <a:noFill/>
              </a:ln>
              <a:solidFill>
                <a:srgbClr val="000000"/>
              </a:solidFill>
              <a:effectLst/>
              <a:latin typeface="Arial" charset="0"/>
            </a:endParaRPr>
          </a:p>
        </p:txBody>
      </p:sp>
      <p:sp>
        <p:nvSpPr>
          <p:cNvPr id="9" name="Скругленный прямоугольник 8"/>
          <p:cNvSpPr/>
          <p:nvPr/>
        </p:nvSpPr>
        <p:spPr bwMode="auto">
          <a:xfrm>
            <a:off x="3563889" y="2456892"/>
            <a:ext cx="1923328" cy="720080"/>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charset="0"/>
              </a:rPr>
              <a:t>Programmer</a:t>
            </a:r>
            <a:endParaRPr kumimoji="0" lang="ru-RU" sz="2400" b="1" i="0" u="none" strike="noStrike" cap="none" normalizeH="0" baseline="0" dirty="0" smtClean="0">
              <a:ln>
                <a:noFill/>
              </a:ln>
              <a:solidFill>
                <a:srgbClr val="000000"/>
              </a:solidFill>
              <a:effectLst/>
              <a:latin typeface="Arial" charset="0"/>
            </a:endParaRPr>
          </a:p>
        </p:txBody>
      </p:sp>
      <p:sp>
        <p:nvSpPr>
          <p:cNvPr id="10" name="Скругленный прямоугольник 9"/>
          <p:cNvSpPr/>
          <p:nvPr/>
        </p:nvSpPr>
        <p:spPr bwMode="auto">
          <a:xfrm>
            <a:off x="3563890" y="5355214"/>
            <a:ext cx="1897824" cy="756084"/>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000000"/>
                </a:solidFill>
              </a:rPr>
              <a:t>Mechanic</a:t>
            </a:r>
            <a:endParaRPr kumimoji="0" lang="ru-RU" sz="2400" b="1" i="0" u="none" strike="noStrike" cap="none" normalizeH="0" baseline="0" dirty="0" smtClean="0">
              <a:ln>
                <a:noFill/>
              </a:ln>
              <a:solidFill>
                <a:srgbClr val="000000"/>
              </a:solidFill>
              <a:effectLst/>
            </a:endParaRPr>
          </a:p>
        </p:txBody>
      </p:sp>
      <p:sp>
        <p:nvSpPr>
          <p:cNvPr id="12" name="Скругленный прямоугольник 11"/>
          <p:cNvSpPr/>
          <p:nvPr/>
        </p:nvSpPr>
        <p:spPr bwMode="auto">
          <a:xfrm>
            <a:off x="6130058" y="2456892"/>
            <a:ext cx="2330374" cy="720080"/>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err="1" smtClean="0">
                <a:solidFill>
                  <a:srgbClr val="000000"/>
                </a:solidFill>
              </a:rPr>
              <a:t>Antonov</a:t>
            </a:r>
            <a:r>
              <a:rPr lang="en-US" b="1" dirty="0" smtClean="0">
                <a:solidFill>
                  <a:srgbClr val="000000"/>
                </a:solidFill>
              </a:rPr>
              <a:t> Alexey</a:t>
            </a:r>
            <a:endParaRPr kumimoji="0" lang="ru-RU" sz="2400" b="1" i="0" u="none" strike="noStrike" cap="none" normalizeH="0" baseline="0" dirty="0" smtClean="0">
              <a:ln>
                <a:noFill/>
              </a:ln>
              <a:solidFill>
                <a:srgbClr val="000000"/>
              </a:solidFill>
              <a:effectLst/>
            </a:endParaRPr>
          </a:p>
        </p:txBody>
      </p:sp>
      <p:sp>
        <p:nvSpPr>
          <p:cNvPr id="13" name="Скругленный прямоугольник 12"/>
          <p:cNvSpPr/>
          <p:nvPr/>
        </p:nvSpPr>
        <p:spPr bwMode="auto">
          <a:xfrm>
            <a:off x="6156176" y="4581128"/>
            <a:ext cx="2304256" cy="720080"/>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rPr>
              <a:t>Popov</a:t>
            </a:r>
            <a:r>
              <a:rPr kumimoji="0" lang="en-US" sz="2400" b="1" i="0" u="none" strike="noStrike" cap="none" normalizeH="0" dirty="0" smtClean="0">
                <a:ln>
                  <a:noFill/>
                </a:ln>
                <a:solidFill>
                  <a:srgbClr val="000000"/>
                </a:solidFill>
                <a:effectLst/>
              </a:rPr>
              <a:t> </a:t>
            </a:r>
            <a:r>
              <a:rPr lang="en-US" b="1" dirty="0">
                <a:solidFill>
                  <a:srgbClr val="000000"/>
                </a:solidFill>
              </a:rPr>
              <a:t>V</a:t>
            </a:r>
            <a:r>
              <a:rPr kumimoji="0" lang="en-US" sz="2400" b="1" i="0" u="none" strike="noStrike" cap="none" normalizeH="0" dirty="0" smtClean="0">
                <a:ln>
                  <a:noFill/>
                </a:ln>
                <a:solidFill>
                  <a:srgbClr val="000000"/>
                </a:solidFill>
                <a:effectLst/>
              </a:rPr>
              <a:t>ladimir</a:t>
            </a:r>
            <a:endParaRPr kumimoji="0" lang="ru-RU" sz="2400" b="1" i="0" u="none" strike="noStrike" cap="none" normalizeH="0" baseline="0" dirty="0" smtClean="0">
              <a:ln>
                <a:noFill/>
              </a:ln>
              <a:solidFill>
                <a:srgbClr val="000000"/>
              </a:solidFill>
              <a:effectLst/>
            </a:endParaRPr>
          </a:p>
        </p:txBody>
      </p:sp>
      <p:sp>
        <p:nvSpPr>
          <p:cNvPr id="20" name="Стрелка вправо 19"/>
          <p:cNvSpPr/>
          <p:nvPr/>
        </p:nvSpPr>
        <p:spPr bwMode="auto">
          <a:xfrm rot="19273963">
            <a:off x="2595334" y="3214870"/>
            <a:ext cx="1300748"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1" name="Стрелка вправо 20"/>
          <p:cNvSpPr/>
          <p:nvPr/>
        </p:nvSpPr>
        <p:spPr bwMode="auto">
          <a:xfrm>
            <a:off x="2843808" y="4021379"/>
            <a:ext cx="843208"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2" name="Стрелка вправо 21"/>
          <p:cNvSpPr/>
          <p:nvPr/>
        </p:nvSpPr>
        <p:spPr bwMode="auto">
          <a:xfrm rot="2840546">
            <a:off x="2553454" y="4878591"/>
            <a:ext cx="1300748"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3" name="Стрелка вправо 22"/>
          <p:cNvSpPr/>
          <p:nvPr/>
        </p:nvSpPr>
        <p:spPr bwMode="auto">
          <a:xfrm>
            <a:off x="5487217" y="2592584"/>
            <a:ext cx="642842"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4" name="Стрелка вправо 23"/>
          <p:cNvSpPr/>
          <p:nvPr/>
        </p:nvSpPr>
        <p:spPr bwMode="auto">
          <a:xfrm rot="1570942">
            <a:off x="5372230" y="4426628"/>
            <a:ext cx="872814"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5" name="Стрелка вправо 24"/>
          <p:cNvSpPr/>
          <p:nvPr/>
        </p:nvSpPr>
        <p:spPr bwMode="auto">
          <a:xfrm rot="19882801">
            <a:off x="5371304" y="5130866"/>
            <a:ext cx="886807" cy="448696"/>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6" name="Стрелка вправо 25"/>
          <p:cNvSpPr/>
          <p:nvPr/>
        </p:nvSpPr>
        <p:spPr bwMode="auto">
          <a:xfrm rot="16200000">
            <a:off x="1257979" y="3349725"/>
            <a:ext cx="405210" cy="329403"/>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7" name="Стрелка вправо 26"/>
          <p:cNvSpPr/>
          <p:nvPr/>
        </p:nvSpPr>
        <p:spPr bwMode="auto">
          <a:xfrm rot="5400000">
            <a:off x="1245676" y="4789885"/>
            <a:ext cx="405210" cy="329403"/>
          </a:xfrm>
          <a:prstGeom prst="rightArrow">
            <a:avLst/>
          </a:prstGeom>
          <a:solidFill>
            <a:srgbClr val="FF000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charset="0"/>
            </a:endParaRPr>
          </a:p>
        </p:txBody>
      </p:sp>
      <p:sp>
        <p:nvSpPr>
          <p:cNvPr id="28" name="TextBox 27"/>
          <p:cNvSpPr txBox="1"/>
          <p:nvPr/>
        </p:nvSpPr>
        <p:spPr>
          <a:xfrm>
            <a:off x="1007471" y="1522599"/>
            <a:ext cx="1836337" cy="523220"/>
          </a:xfrm>
          <a:prstGeom prst="rect">
            <a:avLst/>
          </a:prstGeom>
          <a:noFill/>
        </p:spPr>
        <p:txBody>
          <a:bodyPr wrap="none" rtlCol="0">
            <a:spAutoFit/>
          </a:bodyPr>
          <a:lstStyle/>
          <a:p>
            <a:r>
              <a:rPr lang="en-US" sz="2800" b="1" dirty="0" smtClean="0"/>
              <a:t>Team list</a:t>
            </a:r>
            <a:r>
              <a:rPr lang="ru-RU" sz="2800" b="1" dirty="0" smtClean="0"/>
              <a:t>:</a:t>
            </a:r>
            <a:endParaRPr lang="ru-RU" sz="2800" b="1" dirty="0"/>
          </a:p>
        </p:txBody>
      </p:sp>
    </p:spTree>
    <p:extLst>
      <p:ext uri="{BB962C8B-B14F-4D97-AF65-F5344CB8AC3E}">
        <p14:creationId xmlns:p14="http://schemas.microsoft.com/office/powerpoint/2010/main" val="3796458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79712" y="188640"/>
            <a:ext cx="6934200" cy="715963"/>
          </a:xfrm>
        </p:spPr>
        <p:txBody>
          <a:bodyPr/>
          <a:lstStyle/>
          <a:p>
            <a:r>
              <a:rPr lang="en-US" sz="4000" dirty="0" smtClean="0"/>
              <a:t>Dust sensor - </a:t>
            </a:r>
            <a:r>
              <a:rPr lang="en-US" sz="4000" dirty="0">
                <a:solidFill>
                  <a:srgbClr val="C00000"/>
                </a:solidFill>
                <a:latin typeface="Impact" panose="020B0806030902050204" pitchFamily="34" charset="0"/>
                <a:cs typeface="Times New Roman" pitchFamily="18" charset="0"/>
              </a:rPr>
              <a:t>GP2Y1010AU0F</a:t>
            </a:r>
            <a:endParaRPr lang="en-US" sz="4000" dirty="0"/>
          </a:p>
        </p:txBody>
      </p:sp>
      <p:sp>
        <p:nvSpPr>
          <p:cNvPr id="60419" name="Rectangle 3"/>
          <p:cNvSpPr>
            <a:spLocks noGrp="1" noChangeArrowheads="1"/>
          </p:cNvSpPr>
          <p:nvPr>
            <p:ph type="body" idx="1"/>
          </p:nvPr>
        </p:nvSpPr>
        <p:spPr>
          <a:xfrm>
            <a:off x="1907704" y="980728"/>
            <a:ext cx="6934200" cy="4267200"/>
          </a:xfrm>
        </p:spPr>
        <p:txBody>
          <a:bodyPr/>
          <a:lstStyle/>
          <a:p>
            <a:r>
              <a:rPr lang="en-US" sz="2400" dirty="0">
                <a:solidFill>
                  <a:srgbClr val="000000"/>
                </a:solidFill>
              </a:rPr>
              <a:t>Supply voltage: 5-7V operating temperature: -10-65 ° C consumption Current: 20mA max minimum detectable particle Size: 0.0008 mm Sensitivity: 0.5 V / (0.1 mg / m3) </a:t>
            </a:r>
          </a:p>
          <a:p>
            <a:r>
              <a:rPr lang="en-US" sz="2400" dirty="0">
                <a:solidFill>
                  <a:srgbClr val="000000"/>
                </a:solidFill>
              </a:rPr>
              <a:t>clean air voltage: 0.9 V </a:t>
            </a:r>
          </a:p>
          <a:p>
            <a:r>
              <a:rPr lang="en-US" sz="2400" dirty="0">
                <a:solidFill>
                  <a:srgbClr val="000000"/>
                </a:solidFill>
              </a:rPr>
              <a:t>storage Temperature: -20 ~ 80 ℃ </a:t>
            </a:r>
          </a:p>
          <a:p>
            <a:r>
              <a:rPr lang="en-US" sz="2400" dirty="0">
                <a:solidFill>
                  <a:srgbClr val="000000"/>
                </a:solidFill>
              </a:rPr>
              <a:t>Size: 46mm × 30mm × 17.6 mm</a:t>
            </a:r>
            <a:endParaRPr lang="ru-RU" sz="2400" dirty="0">
              <a:solidFill>
                <a:srgbClr val="000000"/>
              </a:solidFill>
            </a:endParaRPr>
          </a:p>
          <a:p>
            <a:pPr marL="0" indent="0">
              <a:lnSpc>
                <a:spcPct val="80000"/>
              </a:lnSpc>
              <a:buNone/>
            </a:pPr>
            <a:endParaRPr lang="sah-RU" sz="2000" dirty="0" smtClean="0">
              <a:solidFill>
                <a:srgbClr val="000000"/>
              </a:solidFill>
            </a:endParaRPr>
          </a:p>
          <a:p>
            <a:pPr marL="457200" indent="-457200">
              <a:lnSpc>
                <a:spcPct val="80000"/>
              </a:lnSpc>
              <a:buFont typeface="+mj-lt"/>
              <a:buAutoNum type="arabicPeriod"/>
            </a:pPr>
            <a:endParaRPr lang="en-US" sz="2000" dirty="0" smtClean="0">
              <a:solidFill>
                <a:srgbClr val="000000"/>
              </a:solidFill>
            </a:endParaRPr>
          </a:p>
          <a:p>
            <a:pPr marL="457200" indent="-457200">
              <a:lnSpc>
                <a:spcPct val="80000"/>
              </a:lnSpc>
              <a:buFont typeface="+mj-lt"/>
              <a:buAutoNum type="arabicPeriod"/>
            </a:pPr>
            <a:endParaRPr lang="en-US" sz="2000" dirty="0">
              <a:solidFill>
                <a:srgbClr val="000000"/>
              </a:solidFill>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Admin\Downloads\s4oB5vXotGc.jpg"/>
          <p:cNvPicPr>
            <a:picLocks noChangeAspect="1" noChangeArrowheads="1"/>
          </p:cNvPicPr>
          <p:nvPr/>
        </p:nvPicPr>
        <p:blipFill>
          <a:blip r:embed="rId5"/>
          <a:srcRect/>
          <a:stretch>
            <a:fillRect/>
          </a:stretch>
        </p:blipFill>
        <p:spPr bwMode="auto">
          <a:xfrm>
            <a:off x="2267745" y="4077072"/>
            <a:ext cx="4824536" cy="2520280"/>
          </a:xfrm>
          <a:prstGeom prst="rect">
            <a:avLst/>
          </a:prstGeom>
          <a:noFill/>
        </p:spPr>
      </p:pic>
    </p:spTree>
    <p:extLst>
      <p:ext uri="{BB962C8B-B14F-4D97-AF65-F5344CB8AC3E}">
        <p14:creationId xmlns:p14="http://schemas.microsoft.com/office/powerpoint/2010/main" val="308826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835696" y="0"/>
            <a:ext cx="6934200" cy="4267200"/>
          </a:xfrm>
        </p:spPr>
        <p:txBody>
          <a:bodyPr/>
          <a:lstStyle/>
          <a:p>
            <a:pPr marL="0" indent="0">
              <a:lnSpc>
                <a:spcPct val="80000"/>
              </a:lnSpc>
              <a:buNone/>
            </a:pPr>
            <a:r>
              <a:rPr lang="en-US" sz="2400" dirty="0">
                <a:solidFill>
                  <a:srgbClr val="000000"/>
                </a:solidFill>
              </a:rPr>
              <a:t>The Sharp GP2Y1010AU0F optical dust sensor is effective in detecting very fine particles, and is commonly used in air purification systems. The infrared diode and phototransistor are located diagonally and contribute to the detection of reflected light of dust particles in the air. The sensor has a very low power consumption (20 mA maximum, 11 mA average). The output signal of the sensor is an analog voltage proportional to the measured dust density</a:t>
            </a:r>
            <a:endParaRPr lang="sah-RU" sz="2400" dirty="0" smtClean="0">
              <a:solidFill>
                <a:srgbClr val="000000"/>
              </a:solidFill>
            </a:endParaRPr>
          </a:p>
          <a:p>
            <a:pPr marL="457200" indent="-457200">
              <a:lnSpc>
                <a:spcPct val="80000"/>
              </a:lnSpc>
              <a:buFont typeface="+mj-lt"/>
              <a:buAutoNum type="arabicPeriod"/>
            </a:pPr>
            <a:endParaRPr lang="en-US" sz="2000" dirty="0" smtClean="0">
              <a:solidFill>
                <a:srgbClr val="000000"/>
              </a:solidFill>
            </a:endParaRPr>
          </a:p>
          <a:p>
            <a:pPr marL="457200" indent="-457200">
              <a:lnSpc>
                <a:spcPct val="80000"/>
              </a:lnSpc>
              <a:buFont typeface="+mj-lt"/>
              <a:buAutoNum type="arabicPeriod"/>
            </a:pPr>
            <a:endParaRPr lang="en-US" sz="2000" dirty="0">
              <a:solidFill>
                <a:srgbClr val="000000"/>
              </a:solidFill>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3140968"/>
            <a:ext cx="6192688" cy="371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556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907704" y="44624"/>
            <a:ext cx="6934200" cy="4267200"/>
          </a:xfrm>
        </p:spPr>
        <p:txBody>
          <a:bodyPr/>
          <a:lstStyle/>
          <a:p>
            <a:pPr marL="0" indent="0">
              <a:lnSpc>
                <a:spcPct val="80000"/>
              </a:lnSpc>
              <a:buNone/>
            </a:pPr>
            <a:r>
              <a:rPr lang="ru-RU" sz="2800" b="1" dirty="0" smtClean="0">
                <a:solidFill>
                  <a:schemeClr val="bg2"/>
                </a:solidFill>
              </a:rPr>
              <a:t>                       </a:t>
            </a:r>
            <a:r>
              <a:rPr lang="en-US" sz="2800" b="1" dirty="0" smtClean="0">
                <a:solidFill>
                  <a:schemeClr val="bg2"/>
                </a:solidFill>
              </a:rPr>
              <a:t>Microcontroller</a:t>
            </a:r>
          </a:p>
          <a:p>
            <a:pPr marL="0" indent="0">
              <a:lnSpc>
                <a:spcPct val="80000"/>
              </a:lnSpc>
              <a:buNone/>
            </a:pPr>
            <a:r>
              <a:rPr lang="en-US" sz="2800" b="1" dirty="0" smtClean="0">
                <a:solidFill>
                  <a:srgbClr val="FF0000"/>
                </a:solidFill>
              </a:rPr>
              <a:t>Atmega128</a:t>
            </a:r>
            <a:r>
              <a:rPr lang="en-US" sz="2800" b="1" dirty="0">
                <a:solidFill>
                  <a:srgbClr val="FF0000"/>
                </a:solidFill>
              </a:rPr>
              <a:t>: </a:t>
            </a:r>
            <a:endParaRPr lang="en-US" sz="2800" b="1" dirty="0" smtClean="0">
              <a:solidFill>
                <a:srgbClr val="FF0000"/>
              </a:solidFill>
            </a:endParaRPr>
          </a:p>
          <a:p>
            <a:pPr marL="457200" indent="-457200">
              <a:lnSpc>
                <a:spcPct val="80000"/>
              </a:lnSpc>
              <a:buFont typeface="+mj-lt"/>
              <a:buAutoNum type="arabicPeriod"/>
            </a:pPr>
            <a:r>
              <a:rPr lang="en-US" sz="2400" dirty="0" smtClean="0">
                <a:solidFill>
                  <a:srgbClr val="000000"/>
                </a:solidFill>
              </a:rPr>
              <a:t>128KB </a:t>
            </a:r>
            <a:r>
              <a:rPr lang="en-US" sz="2400" dirty="0">
                <a:solidFill>
                  <a:srgbClr val="000000"/>
                </a:solidFill>
              </a:rPr>
              <a:t>reprogrammable flash memory </a:t>
            </a:r>
            <a:endParaRPr lang="en-US" sz="2400" dirty="0" smtClean="0">
              <a:solidFill>
                <a:srgbClr val="000000"/>
              </a:solidFill>
            </a:endParaRPr>
          </a:p>
          <a:p>
            <a:pPr marL="457200" indent="-457200">
              <a:lnSpc>
                <a:spcPct val="80000"/>
              </a:lnSpc>
              <a:buFont typeface="+mj-lt"/>
              <a:buAutoNum type="arabicPeriod"/>
            </a:pPr>
            <a:r>
              <a:rPr lang="en-US" sz="2400" dirty="0" smtClean="0">
                <a:solidFill>
                  <a:srgbClr val="000000"/>
                </a:solidFill>
              </a:rPr>
              <a:t>4KB </a:t>
            </a:r>
            <a:r>
              <a:rPr lang="en-US" sz="2400" dirty="0">
                <a:solidFill>
                  <a:srgbClr val="000000"/>
                </a:solidFill>
              </a:rPr>
              <a:t>flash memory for data </a:t>
            </a:r>
            <a:endParaRPr lang="en-US" sz="2400" dirty="0" smtClean="0">
              <a:solidFill>
                <a:srgbClr val="000000"/>
              </a:solidFill>
            </a:endParaRPr>
          </a:p>
          <a:p>
            <a:pPr marL="457200" indent="-457200">
              <a:lnSpc>
                <a:spcPct val="80000"/>
              </a:lnSpc>
              <a:buFont typeface="+mj-lt"/>
              <a:buAutoNum type="arabicPeriod"/>
            </a:pPr>
            <a:r>
              <a:rPr lang="en-US" sz="2400" dirty="0" smtClean="0">
                <a:solidFill>
                  <a:srgbClr val="000000"/>
                </a:solidFill>
              </a:rPr>
              <a:t>4KB </a:t>
            </a:r>
            <a:r>
              <a:rPr lang="en-US" sz="2400" dirty="0">
                <a:solidFill>
                  <a:srgbClr val="000000"/>
                </a:solidFill>
              </a:rPr>
              <a:t>of RAM </a:t>
            </a:r>
            <a:endParaRPr lang="en-US" sz="2400" dirty="0" smtClean="0">
              <a:solidFill>
                <a:srgbClr val="000000"/>
              </a:solidFill>
            </a:endParaRPr>
          </a:p>
          <a:p>
            <a:pPr marL="457200" indent="-457200">
              <a:lnSpc>
                <a:spcPct val="80000"/>
              </a:lnSpc>
              <a:buFont typeface="+mj-lt"/>
              <a:buAutoNum type="arabicPeriod"/>
            </a:pPr>
            <a:r>
              <a:rPr lang="en-US" sz="2400" dirty="0" smtClean="0">
                <a:solidFill>
                  <a:srgbClr val="000000"/>
                </a:solidFill>
              </a:rPr>
              <a:t>The </a:t>
            </a:r>
            <a:r>
              <a:rPr lang="en-US" sz="2400" dirty="0">
                <a:solidFill>
                  <a:srgbClr val="000000"/>
                </a:solidFill>
              </a:rPr>
              <a:t>supply voltage of 5V</a:t>
            </a:r>
            <a:endParaRPr lang="en-US" sz="2400" dirty="0" smtClean="0">
              <a:solidFill>
                <a:srgbClr val="000000"/>
              </a:solidFill>
            </a:endParaRPr>
          </a:p>
          <a:p>
            <a:pPr marL="457200" indent="-457200">
              <a:lnSpc>
                <a:spcPct val="80000"/>
              </a:lnSpc>
              <a:buFont typeface="+mj-lt"/>
              <a:buAutoNum type="arabicPeriod"/>
            </a:pPr>
            <a:endParaRPr lang="en-US" sz="2000" dirty="0">
              <a:solidFill>
                <a:srgbClr val="000000"/>
              </a:solidFill>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56" r="4162"/>
          <a:stretch/>
        </p:blipFill>
        <p:spPr bwMode="auto">
          <a:xfrm>
            <a:off x="1907704" y="2548408"/>
            <a:ext cx="7056784" cy="340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493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763688" y="775880"/>
            <a:ext cx="6934200" cy="3733240"/>
          </a:xfrm>
        </p:spPr>
        <p:txBody>
          <a:bodyPr/>
          <a:lstStyle/>
          <a:p>
            <a:pPr marL="0" indent="0">
              <a:buNone/>
            </a:pPr>
            <a:r>
              <a:rPr lang="ru-RU" sz="2800" dirty="0" smtClean="0">
                <a:latin typeface="Impact" panose="020B0806030902050204" pitchFamily="34" charset="0"/>
              </a:rPr>
              <a:t>- </a:t>
            </a:r>
            <a:r>
              <a:rPr lang="ru-RU" sz="2800" dirty="0" smtClean="0">
                <a:solidFill>
                  <a:schemeClr val="bg2"/>
                </a:solidFill>
                <a:latin typeface="Impact" panose="020B0806030902050204" pitchFamily="34" charset="0"/>
                <a:cs typeface="Times New Roman" pitchFamily="18" charset="0"/>
              </a:rPr>
              <a:t>Основные </a:t>
            </a:r>
            <a:r>
              <a:rPr lang="ru-RU" sz="2800" dirty="0">
                <a:solidFill>
                  <a:schemeClr val="bg2"/>
                </a:solidFill>
                <a:latin typeface="Impact" panose="020B0806030902050204" pitchFamily="34" charset="0"/>
                <a:cs typeface="Times New Roman" pitchFamily="18" charset="0"/>
              </a:rPr>
              <a:t>аппаратные интерфейсы</a:t>
            </a:r>
          </a:p>
          <a:p>
            <a:pPr marL="0" indent="0">
              <a:buNone/>
            </a:pPr>
            <a:r>
              <a:rPr lang="en-US" sz="2800" dirty="0">
                <a:solidFill>
                  <a:schemeClr val="bg2"/>
                </a:solidFill>
                <a:latin typeface="Impact" panose="020B0806030902050204" pitchFamily="34" charset="0"/>
                <a:cs typeface="Times New Roman" pitchFamily="18" charset="0"/>
              </a:rPr>
              <a:t>- </a:t>
            </a:r>
            <a:r>
              <a:rPr lang="en-US" sz="2800" dirty="0" smtClean="0">
                <a:solidFill>
                  <a:schemeClr val="bg2"/>
                </a:solidFill>
                <a:latin typeface="Impact" panose="020B0806030902050204" pitchFamily="34" charset="0"/>
                <a:cs typeface="Times New Roman" pitchFamily="18" charset="0"/>
              </a:rPr>
              <a:t>TWI </a:t>
            </a:r>
            <a:r>
              <a:rPr lang="en-US" sz="2800" dirty="0">
                <a:solidFill>
                  <a:schemeClr val="bg2"/>
                </a:solidFill>
                <a:latin typeface="Impact" panose="020B0806030902050204" pitchFamily="34" charset="0"/>
                <a:cs typeface="Times New Roman" pitchFamily="18" charset="0"/>
              </a:rPr>
              <a:t>(Two-wire Serial Interface)</a:t>
            </a:r>
          </a:p>
          <a:p>
            <a:pPr marL="0" indent="0">
              <a:buNone/>
            </a:pPr>
            <a:r>
              <a:rPr lang="ru-RU" sz="2800" dirty="0" smtClean="0">
                <a:solidFill>
                  <a:schemeClr val="bg2"/>
                </a:solidFill>
                <a:latin typeface="Impact" panose="020B0806030902050204" pitchFamily="34" charset="0"/>
                <a:cs typeface="Times New Roman" pitchFamily="18" charset="0"/>
              </a:rPr>
              <a:t>- </a:t>
            </a:r>
            <a:r>
              <a:rPr lang="en-US" sz="2800" dirty="0" smtClean="0">
                <a:solidFill>
                  <a:schemeClr val="bg2"/>
                </a:solidFill>
                <a:latin typeface="Impact" panose="020B0806030902050204" pitchFamily="34" charset="0"/>
                <a:cs typeface="Times New Roman" pitchFamily="18" charset="0"/>
              </a:rPr>
              <a:t>USART </a:t>
            </a:r>
            <a:r>
              <a:rPr lang="en-US" sz="2800" dirty="0">
                <a:solidFill>
                  <a:schemeClr val="bg2"/>
                </a:solidFill>
                <a:latin typeface="Impact" panose="020B0806030902050204" pitchFamily="34" charset="0"/>
                <a:cs typeface="Times New Roman" pitchFamily="18" charset="0"/>
              </a:rPr>
              <a:t>(Universal Synchronous and Asynchronous serial Receiver and </a:t>
            </a:r>
            <a:r>
              <a:rPr lang="en-US" sz="2800" dirty="0" smtClean="0">
                <a:solidFill>
                  <a:schemeClr val="bg2"/>
                </a:solidFill>
                <a:latin typeface="Impact" panose="020B0806030902050204" pitchFamily="34" charset="0"/>
                <a:cs typeface="Times New Roman" pitchFamily="18" charset="0"/>
              </a:rPr>
              <a:t>Transmitter</a:t>
            </a:r>
            <a:endParaRPr lang="ru-RU" sz="2800" dirty="0" smtClean="0">
              <a:solidFill>
                <a:schemeClr val="bg2"/>
              </a:solidFill>
              <a:latin typeface="Impact" panose="020B0806030902050204" pitchFamily="34" charset="0"/>
              <a:cs typeface="Times New Roman" pitchFamily="18" charset="0"/>
            </a:endParaRPr>
          </a:p>
          <a:p>
            <a:pPr marL="0" indent="0">
              <a:buNone/>
            </a:pPr>
            <a:r>
              <a:rPr lang="ru-RU" sz="2800" dirty="0" smtClean="0">
                <a:solidFill>
                  <a:schemeClr val="bg2"/>
                </a:solidFill>
                <a:latin typeface="Impact" panose="020B0806030902050204" pitchFamily="34" charset="0"/>
                <a:cs typeface="Times New Roman" pitchFamily="18" charset="0"/>
              </a:rPr>
              <a:t>- </a:t>
            </a:r>
            <a:r>
              <a:rPr lang="en-US" sz="2800" dirty="0" smtClean="0">
                <a:solidFill>
                  <a:schemeClr val="bg2"/>
                </a:solidFill>
                <a:latin typeface="Impact" panose="020B0806030902050204" pitchFamily="34" charset="0"/>
                <a:cs typeface="Times New Roman" pitchFamily="18" charset="0"/>
              </a:rPr>
              <a:t>The </a:t>
            </a:r>
            <a:r>
              <a:rPr lang="en-US" sz="2800" dirty="0">
                <a:solidFill>
                  <a:schemeClr val="bg2"/>
                </a:solidFill>
                <a:latin typeface="Impact" panose="020B0806030902050204" pitchFamily="34" charset="0"/>
                <a:cs typeface="Times New Roman" pitchFamily="18" charset="0"/>
              </a:rPr>
              <a:t>16-bit Timer/Counter</a:t>
            </a:r>
          </a:p>
          <a:p>
            <a:pPr marL="0" indent="0">
              <a:buNone/>
            </a:pPr>
            <a:r>
              <a:rPr lang="ru-RU" sz="2800" dirty="0" smtClean="0">
                <a:solidFill>
                  <a:schemeClr val="bg2"/>
                </a:solidFill>
                <a:latin typeface="Impact" panose="020B0806030902050204" pitchFamily="34" charset="0"/>
                <a:cs typeface="Times New Roman" pitchFamily="18" charset="0"/>
              </a:rPr>
              <a:t>- </a:t>
            </a:r>
            <a:r>
              <a:rPr lang="en-US" sz="2800" dirty="0" smtClean="0">
                <a:solidFill>
                  <a:schemeClr val="bg2"/>
                </a:solidFill>
                <a:latin typeface="Impact" panose="020B0806030902050204" pitchFamily="34" charset="0"/>
                <a:cs typeface="Times New Roman" pitchFamily="18" charset="0"/>
              </a:rPr>
              <a:t>53 </a:t>
            </a:r>
            <a:r>
              <a:rPr lang="en-US" sz="2800" dirty="0">
                <a:solidFill>
                  <a:schemeClr val="bg2"/>
                </a:solidFill>
                <a:latin typeface="Impact" panose="020B0806030902050204" pitchFamily="34" charset="0"/>
                <a:cs typeface="Times New Roman" pitchFamily="18" charset="0"/>
              </a:rPr>
              <a:t>Programmable I/O Lines</a:t>
            </a:r>
            <a:endParaRPr lang="ru-RU" sz="2800" dirty="0">
              <a:solidFill>
                <a:schemeClr val="bg2"/>
              </a:solidFill>
              <a:latin typeface="Impact" panose="020B0806030902050204" pitchFamily="34" charset="0"/>
              <a:cs typeface="Times New Roman" pitchFamily="18" charset="0"/>
            </a:endParaRPr>
          </a:p>
          <a:p>
            <a:pPr>
              <a:buFontTx/>
              <a:buChar char="-"/>
            </a:pPr>
            <a:endParaRPr lang="ru-RU" sz="2800" dirty="0" smtClean="0">
              <a:latin typeface="Impact" panose="020B0806030902050204" pitchFamily="34" charset="0"/>
              <a:cs typeface="Times New Roman" pitchFamily="18" charset="0"/>
            </a:endParaRPr>
          </a:p>
          <a:p>
            <a:pPr>
              <a:buFontTx/>
              <a:buChar char="-"/>
            </a:pPr>
            <a:endParaRPr lang="en-US" sz="28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41276" y="188640"/>
            <a:ext cx="3629520" cy="646331"/>
          </a:xfrm>
          <a:prstGeom prst="rect">
            <a:avLst/>
          </a:prstGeom>
          <a:noFill/>
        </p:spPr>
        <p:txBody>
          <a:bodyPr wrap="none" rtlCol="0">
            <a:spAutoFit/>
          </a:bodyPr>
          <a:lstStyle/>
          <a:p>
            <a:r>
              <a:rPr lang="en-US" sz="3600" b="1" dirty="0" smtClean="0"/>
              <a:t>Microcontroller</a:t>
            </a:r>
            <a:r>
              <a:rPr lang="ru-RU" dirty="0" smtClean="0"/>
              <a:t>:</a:t>
            </a:r>
            <a:endParaRPr lang="ru-RU" dirty="0"/>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6124" y="3789040"/>
            <a:ext cx="4290614" cy="30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dmin\Downloads\Lqv_2L-nD9w.jpg"/>
          <p:cNvPicPr>
            <a:picLocks noChangeAspect="1" noChangeArrowheads="1"/>
          </p:cNvPicPr>
          <p:nvPr/>
        </p:nvPicPr>
        <p:blipFill>
          <a:blip r:embed="rId6"/>
          <a:srcRect/>
          <a:stretch>
            <a:fillRect/>
          </a:stretch>
        </p:blipFill>
        <p:spPr bwMode="auto">
          <a:xfrm>
            <a:off x="5796136" y="2780928"/>
            <a:ext cx="3347864" cy="4062947"/>
          </a:xfrm>
          <a:prstGeom prst="rect">
            <a:avLst/>
          </a:prstGeom>
          <a:noFill/>
        </p:spPr>
      </p:pic>
    </p:spTree>
    <p:extLst>
      <p:ext uri="{BB962C8B-B14F-4D97-AF65-F5344CB8AC3E}">
        <p14:creationId xmlns:p14="http://schemas.microsoft.com/office/powerpoint/2010/main" val="1563674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3131840" y="667775"/>
            <a:ext cx="6012160" cy="5605448"/>
          </a:xfrm>
        </p:spPr>
        <p:txBody>
          <a:bodyPr/>
          <a:lstStyle/>
          <a:p>
            <a:pPr marL="0" indent="0">
              <a:buNone/>
            </a:pPr>
            <a:r>
              <a:rPr lang="en-US" sz="2400" dirty="0"/>
              <a:t>Calibrated digital thermometer with 9 to 12 bit resolution (resolution 0.0625 With) Communicates over the 1-Wire bus and thus can be as the only device on the line TC and work in a group Supply voltage 3 to 5.5 V Measurement accuracy +-0.5 S in the range from-10S to + 85S To start the measurement, you must submit the start command (0x44) After the conversion, the received data is stored in the 2-byte temperature register in the RAM and the DS18B20 returns to the inactive state. Maximum measurement time 750ms</a:t>
            </a:r>
            <a:endParaRPr lang="ru-RU" sz="2400" dirty="0" smtClean="0">
              <a:latin typeface="Impact" panose="020B0806030902050204" pitchFamily="34" charset="0"/>
              <a:cs typeface="Times New Roman" pitchFamily="18" charset="0"/>
            </a:endParaRPr>
          </a:p>
          <a:p>
            <a:pPr>
              <a:buFontTx/>
              <a:buChar char="-"/>
            </a:pPr>
            <a:endParaRPr lang="en-US" sz="28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16007" y="22627"/>
            <a:ext cx="4672498" cy="646331"/>
          </a:xfrm>
          <a:prstGeom prst="rect">
            <a:avLst/>
          </a:prstGeom>
          <a:noFill/>
        </p:spPr>
        <p:txBody>
          <a:bodyPr wrap="none" rtlCol="0">
            <a:spAutoFit/>
          </a:bodyPr>
          <a:lstStyle/>
          <a:p>
            <a:r>
              <a:rPr lang="en-US" sz="3600" b="1" dirty="0"/>
              <a:t>T</a:t>
            </a:r>
            <a:r>
              <a:rPr lang="en-US" sz="3600" b="1" dirty="0" smtClean="0"/>
              <a:t>emperature sensor</a:t>
            </a:r>
            <a:r>
              <a:rPr lang="ru-RU" dirty="0" smtClean="0"/>
              <a:t>:</a:t>
            </a:r>
            <a:endParaRPr lang="ru-RU" dirty="0"/>
          </a:p>
        </p:txBody>
      </p:sp>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9436" t="-8539" r="75781" b="8539"/>
          <a:stretch/>
        </p:blipFill>
        <p:spPr bwMode="auto">
          <a:xfrm>
            <a:off x="899592" y="476672"/>
            <a:ext cx="2088232" cy="5141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640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763688" y="548680"/>
            <a:ext cx="7380312" cy="5605448"/>
          </a:xfrm>
        </p:spPr>
        <p:txBody>
          <a:bodyPr/>
          <a:lstStyle/>
          <a:p>
            <a:pPr marL="0" indent="0">
              <a:buNone/>
            </a:pPr>
            <a:r>
              <a:rPr lang="en-US" sz="2000" dirty="0"/>
              <a:t>Module supply voltage: 3.3 V or 5V DC (both levels are supported). Current consumption: up to 2 mA during measurements (depends on accuracy mode). Current consumption: up to 0.2 mA in standby mode. Measured pressure: 30 '000 to 110'000 PA (resolution 0.16 PA) Measured temperature: 0 to +65 °C (resolution 0.01°C) I2C bus operating frequency: up to 3.4 </a:t>
            </a:r>
            <a:r>
              <a:rPr lang="en-US" sz="2000" dirty="0" err="1"/>
              <a:t>MHz.</a:t>
            </a:r>
            <a:r>
              <a:rPr lang="en-US" sz="2000" dirty="0"/>
              <a:t> The address of the module on the I2C bus: 0x77. Logic level "1" on the I2C bus: 0.7*</a:t>
            </a:r>
            <a:r>
              <a:rPr lang="en-US" sz="2000" dirty="0" err="1"/>
              <a:t>Vcc</a:t>
            </a:r>
            <a:r>
              <a:rPr lang="en-US" sz="2000" dirty="0"/>
              <a:t> to </a:t>
            </a:r>
            <a:r>
              <a:rPr lang="en-US" sz="2000" dirty="0" err="1"/>
              <a:t>Vcc</a:t>
            </a:r>
            <a:r>
              <a:rPr lang="en-US" sz="2000" dirty="0"/>
              <a:t> (where </a:t>
            </a:r>
            <a:r>
              <a:rPr lang="en-US" sz="2000" dirty="0" err="1"/>
              <a:t>Vcc</a:t>
            </a:r>
            <a:r>
              <a:rPr lang="en-US" sz="2000" dirty="0"/>
              <a:t> is the supply voltage of the module) Preparation for the first start after power supply: at least 2 MS. Operating temperature: -40 ... +85 °C Dimensions: 30x30 mm</a:t>
            </a:r>
            <a:endParaRPr lang="en-US" sz="20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9257" y="22627"/>
            <a:ext cx="3886000" cy="646331"/>
          </a:xfrm>
          <a:prstGeom prst="rect">
            <a:avLst/>
          </a:prstGeom>
          <a:noFill/>
        </p:spPr>
        <p:txBody>
          <a:bodyPr wrap="none" rtlCol="0">
            <a:spAutoFit/>
          </a:bodyPr>
          <a:lstStyle/>
          <a:p>
            <a:r>
              <a:rPr lang="en-US" sz="3600" b="1" dirty="0" smtClean="0"/>
              <a:t>Pressure sensor</a:t>
            </a:r>
            <a:r>
              <a:rPr lang="ru-RU" dirty="0" smtClean="0"/>
              <a:t>:</a:t>
            </a:r>
            <a:endParaRPr lang="ru-RU" dirty="0"/>
          </a:p>
        </p:txBody>
      </p:sp>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305" t="5568" r="7273" b="4378"/>
          <a:stretch/>
        </p:blipFill>
        <p:spPr bwMode="auto">
          <a:xfrm>
            <a:off x="2123728" y="4293096"/>
            <a:ext cx="2333767" cy="223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Admin\Downloads\bmp280_circuit.gif"/>
          <p:cNvPicPr>
            <a:picLocks noChangeAspect="1" noChangeArrowheads="1"/>
          </p:cNvPicPr>
          <p:nvPr/>
        </p:nvPicPr>
        <p:blipFill>
          <a:blip r:embed="rId6"/>
          <a:srcRect/>
          <a:stretch>
            <a:fillRect/>
          </a:stretch>
        </p:blipFill>
        <p:spPr bwMode="auto">
          <a:xfrm>
            <a:off x="5004048" y="4020585"/>
            <a:ext cx="2928958" cy="2783253"/>
          </a:xfrm>
          <a:prstGeom prst="rect">
            <a:avLst/>
          </a:prstGeom>
          <a:noFill/>
        </p:spPr>
      </p:pic>
    </p:spTree>
    <p:extLst>
      <p:ext uri="{BB962C8B-B14F-4D97-AF65-F5344CB8AC3E}">
        <p14:creationId xmlns:p14="http://schemas.microsoft.com/office/powerpoint/2010/main" val="480659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763688" y="548680"/>
            <a:ext cx="7380312" cy="5605448"/>
          </a:xfrm>
        </p:spPr>
        <p:txBody>
          <a:bodyPr/>
          <a:lstStyle/>
          <a:p>
            <a:pPr marL="0" indent="0">
              <a:buNone/>
            </a:pPr>
            <a:r>
              <a:rPr lang="en-US" sz="2000" dirty="0"/>
              <a:t>Supply voltage from 2 to 3.6 volts Current consumed in the operating mode from 40 to 150 </a:t>
            </a:r>
            <a:r>
              <a:rPr lang="en-US" sz="2000" dirty="0" err="1" smtClean="0"/>
              <a:t>microA</a:t>
            </a:r>
            <a:r>
              <a:rPr lang="en-US" sz="2000" dirty="0" smtClean="0"/>
              <a:t>, </a:t>
            </a:r>
            <a:r>
              <a:rPr lang="en-US" sz="2000" dirty="0"/>
              <a:t>depending on the polling frequency Resolution from 10 to 13 bits 3 axis accelerometer Operating temperature range -40 to + 85 degrees Celsius Digital interfaces SPI (three - or four-wire) and I2C Detection of events: push, double push, free fall, the presence of activity along the axes, the lack of activity 2 programmable event outputs The LGA package measuring 3×5×1 mm Shock resistant with accelerations up to 10000G</a:t>
            </a:r>
            <a:endParaRPr lang="en-US" sz="20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35696" y="22627"/>
            <a:ext cx="5612947" cy="646331"/>
          </a:xfrm>
          <a:prstGeom prst="rect">
            <a:avLst/>
          </a:prstGeom>
          <a:noFill/>
        </p:spPr>
        <p:txBody>
          <a:bodyPr wrap="none" rtlCol="0">
            <a:spAutoFit/>
          </a:bodyPr>
          <a:lstStyle/>
          <a:p>
            <a:r>
              <a:rPr lang="en-US" sz="3600" b="1" dirty="0" smtClean="0"/>
              <a:t>Accelerometer ADXL345</a:t>
            </a:r>
            <a:r>
              <a:rPr lang="ru-RU" dirty="0" smtClean="0"/>
              <a:t>:</a:t>
            </a:r>
            <a:endParaRPr lang="ru-RU" dirty="0"/>
          </a:p>
        </p:txBody>
      </p:sp>
      <p:pic>
        <p:nvPicPr>
          <p:cNvPr id="7" name="Picture 3" descr="C:\Users\авы\Downloads\_VC3OcPnEHI.jpg"/>
          <p:cNvPicPr>
            <a:picLocks noChangeAspect="1" noChangeArrowheads="1"/>
          </p:cNvPicPr>
          <p:nvPr/>
        </p:nvPicPr>
        <p:blipFill rotWithShape="1">
          <a:blip r:embed="rId5">
            <a:extLst>
              <a:ext uri="{28A0092B-C50C-407E-A947-70E740481C1C}">
                <a14:useLocalDpi xmlns:a14="http://schemas.microsoft.com/office/drawing/2010/main" val="0"/>
              </a:ext>
            </a:extLst>
          </a:blip>
          <a:srcRect l="15105" t="7471" r="38223" b="50000"/>
          <a:stretch/>
        </p:blipFill>
        <p:spPr bwMode="auto">
          <a:xfrm>
            <a:off x="1896136" y="3429000"/>
            <a:ext cx="3323935" cy="331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4634" y="3429000"/>
            <a:ext cx="368985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974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763688" y="548680"/>
            <a:ext cx="7380312" cy="5605448"/>
          </a:xfrm>
        </p:spPr>
        <p:txBody>
          <a:bodyPr/>
          <a:lstStyle/>
          <a:p>
            <a:pPr marL="0" indent="0">
              <a:buNone/>
            </a:pPr>
            <a:r>
              <a:rPr lang="en-US" sz="2000" dirty="0"/>
              <a:t>[IC]: nRF24L01P </a:t>
            </a:r>
            <a:endParaRPr lang="en-US" sz="2000" dirty="0" smtClean="0"/>
          </a:p>
          <a:p>
            <a:pPr marL="0" indent="0">
              <a:buNone/>
            </a:pPr>
            <a:r>
              <a:rPr lang="en-US" sz="2000" dirty="0" smtClean="0"/>
              <a:t>[</a:t>
            </a:r>
            <a:r>
              <a:rPr lang="en-US" sz="2000" dirty="0"/>
              <a:t>Frequency]: 2.4 ~ 2.525 GHz </a:t>
            </a:r>
            <a:endParaRPr lang="en-US" sz="2000" dirty="0" smtClean="0"/>
          </a:p>
          <a:p>
            <a:pPr marL="0" indent="0">
              <a:buNone/>
            </a:pPr>
            <a:r>
              <a:rPr lang="en-US" sz="2000" dirty="0" smtClean="0"/>
              <a:t>[</a:t>
            </a:r>
            <a:r>
              <a:rPr lang="en-US" sz="2000" dirty="0"/>
              <a:t>Power]: 20 </a:t>
            </a:r>
            <a:r>
              <a:rPr lang="en-US" sz="2000" dirty="0" err="1"/>
              <a:t>dBm</a:t>
            </a:r>
            <a:r>
              <a:rPr lang="en-US" sz="2000" dirty="0"/>
              <a:t> </a:t>
            </a:r>
            <a:endParaRPr lang="en-US" sz="2000" dirty="0" smtClean="0"/>
          </a:p>
          <a:p>
            <a:pPr marL="0" indent="0">
              <a:buNone/>
            </a:pPr>
            <a:r>
              <a:rPr lang="en-US" sz="2000" dirty="0" smtClean="0"/>
              <a:t>[</a:t>
            </a:r>
            <a:r>
              <a:rPr lang="en-US" sz="2000" dirty="0"/>
              <a:t>Distance]: 1.8 km </a:t>
            </a:r>
            <a:endParaRPr lang="en-US" sz="2000" dirty="0" smtClean="0"/>
          </a:p>
          <a:p>
            <a:pPr marL="0" indent="0">
              <a:buNone/>
            </a:pPr>
            <a:r>
              <a:rPr lang="en-US" sz="2000" dirty="0" smtClean="0"/>
              <a:t>[SPI] </a:t>
            </a:r>
            <a:r>
              <a:rPr lang="en-US" sz="2000" dirty="0"/>
              <a:t>interface </a:t>
            </a:r>
            <a:endParaRPr lang="en-US" sz="2000" dirty="0" smtClean="0"/>
          </a:p>
          <a:p>
            <a:pPr marL="0" indent="0">
              <a:buNone/>
            </a:pPr>
            <a:r>
              <a:rPr lang="en-US" sz="2000" dirty="0" smtClean="0"/>
              <a:t>[</a:t>
            </a:r>
            <a:r>
              <a:rPr lang="en-US" sz="2000" dirty="0"/>
              <a:t>Introduction]: E01-ML01SP2 is based on the original imported nrf24l01p Nordic form in Norway. And equipped with a 20 </a:t>
            </a:r>
            <a:r>
              <a:rPr lang="en-US" sz="2000" dirty="0" err="1"/>
              <a:t>dBm</a:t>
            </a:r>
            <a:r>
              <a:rPr lang="en-US" sz="2000" dirty="0"/>
              <a:t> power amplifier chip imported from the US, through which the transmission power reaches 100mW (20 </a:t>
            </a:r>
            <a:r>
              <a:rPr lang="en-US" sz="2000" dirty="0" err="1"/>
              <a:t>dBm</a:t>
            </a:r>
            <a:r>
              <a:rPr lang="en-US" sz="2000" dirty="0"/>
              <a:t>). Professional hardware design allows the use of small size module, which is convenient for all kinds of built-in sensors.</a:t>
            </a:r>
            <a:endParaRPr lang="en-US" sz="20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17522" y="22627"/>
            <a:ext cx="5649303" cy="646331"/>
          </a:xfrm>
          <a:prstGeom prst="rect">
            <a:avLst/>
          </a:prstGeom>
          <a:noFill/>
        </p:spPr>
        <p:txBody>
          <a:bodyPr wrap="none" rtlCol="0">
            <a:spAutoFit/>
          </a:bodyPr>
          <a:lstStyle/>
          <a:p>
            <a:r>
              <a:rPr lang="en-US" sz="3600" b="1" dirty="0" smtClean="0"/>
              <a:t>Radio-module </a:t>
            </a:r>
            <a:r>
              <a:rPr lang="en-US" sz="3200" dirty="0">
                <a:latin typeface="Impact" panose="020B0806030902050204" pitchFamily="34" charset="0"/>
              </a:rPr>
              <a:t>E01-ML01SP2</a:t>
            </a:r>
            <a:r>
              <a:rPr lang="en-US" dirty="0">
                <a:solidFill>
                  <a:srgbClr val="C00000"/>
                </a:solidFill>
                <a:latin typeface="Impact" panose="020B0806030902050204" pitchFamily="34" charset="0"/>
              </a:rPr>
              <a:t> </a:t>
            </a:r>
            <a:r>
              <a:rPr lang="ru-RU" dirty="0" smtClean="0"/>
              <a:t>:</a:t>
            </a:r>
            <a:endParaRPr lang="ru-RU" dirty="0"/>
          </a:p>
        </p:txBody>
      </p:sp>
      <p:pic>
        <p:nvPicPr>
          <p:cNvPr id="8" name="Picture 3" descr="C:\Users\Admin\Downloads\hnW-CkfIgOU.jpg"/>
          <p:cNvPicPr>
            <a:picLocks noChangeAspect="1" noChangeArrowheads="1"/>
          </p:cNvPicPr>
          <p:nvPr/>
        </p:nvPicPr>
        <p:blipFill rotWithShape="1">
          <a:blip r:embed="rId5"/>
          <a:srcRect l="4673"/>
          <a:stretch/>
        </p:blipFill>
        <p:spPr bwMode="auto">
          <a:xfrm>
            <a:off x="2240577" y="4509120"/>
            <a:ext cx="4419655" cy="1728192"/>
          </a:xfrm>
          <a:prstGeom prst="rect">
            <a:avLst/>
          </a:prstGeom>
          <a:noFill/>
        </p:spPr>
      </p:pic>
    </p:spTree>
    <p:extLst>
      <p:ext uri="{BB962C8B-B14F-4D97-AF65-F5344CB8AC3E}">
        <p14:creationId xmlns:p14="http://schemas.microsoft.com/office/powerpoint/2010/main" val="2040960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1763688" y="548680"/>
            <a:ext cx="7380312" cy="5605448"/>
          </a:xfrm>
        </p:spPr>
        <p:txBody>
          <a:bodyPr/>
          <a:lstStyle/>
          <a:p>
            <a:pPr marL="0" indent="0">
              <a:buNone/>
            </a:pPr>
            <a:r>
              <a:rPr lang="en-US" sz="2400" dirty="0"/>
              <a:t>Supply voltage: 3-5V </a:t>
            </a:r>
            <a:endParaRPr lang="en-US" sz="2400" dirty="0" smtClean="0"/>
          </a:p>
          <a:p>
            <a:pPr marL="0" indent="0">
              <a:buNone/>
            </a:pPr>
            <a:r>
              <a:rPr lang="en-US" sz="2400" dirty="0" smtClean="0"/>
              <a:t>Positioning </a:t>
            </a:r>
            <a:r>
              <a:rPr lang="en-US" sz="2400" dirty="0"/>
              <a:t>accuracy: up to 5m </a:t>
            </a:r>
            <a:endParaRPr lang="en-US" sz="2400" dirty="0" smtClean="0"/>
          </a:p>
          <a:p>
            <a:pPr marL="0" indent="0">
              <a:buNone/>
            </a:pPr>
            <a:r>
              <a:rPr lang="en-US" sz="2400" dirty="0" smtClean="0"/>
              <a:t>"</a:t>
            </a:r>
            <a:r>
              <a:rPr lang="en-US" sz="2400" dirty="0"/>
              <a:t>Hot start": 1 s </a:t>
            </a:r>
            <a:endParaRPr lang="en-US" sz="2400" dirty="0" smtClean="0"/>
          </a:p>
          <a:p>
            <a:pPr marL="0" indent="0">
              <a:buNone/>
            </a:pPr>
            <a:r>
              <a:rPr lang="en-US" sz="2400" dirty="0" smtClean="0"/>
              <a:t>Tracking </a:t>
            </a:r>
            <a:r>
              <a:rPr lang="en-US" sz="2400" dirty="0"/>
              <a:t>sensitivity : -162 </a:t>
            </a:r>
            <a:r>
              <a:rPr lang="en-US" sz="2400" dirty="0" err="1"/>
              <a:t>dBm</a:t>
            </a:r>
            <a:r>
              <a:rPr lang="en-US" sz="2400" dirty="0"/>
              <a:t> </a:t>
            </a:r>
            <a:endParaRPr lang="en-US" sz="2400" dirty="0" smtClean="0"/>
          </a:p>
          <a:p>
            <a:pPr marL="0" indent="0">
              <a:buNone/>
            </a:pPr>
            <a:r>
              <a:rPr lang="en-US" sz="2400" dirty="0" smtClean="0"/>
              <a:t>Location </a:t>
            </a:r>
            <a:r>
              <a:rPr lang="en-US" sz="2400" dirty="0"/>
              <a:t>update rate: 5Hz </a:t>
            </a:r>
            <a:endParaRPr lang="en-US" sz="2400" dirty="0" smtClean="0"/>
          </a:p>
          <a:p>
            <a:pPr marL="0" indent="0">
              <a:buNone/>
            </a:pPr>
            <a:r>
              <a:rPr lang="en-US" sz="2400" dirty="0" smtClean="0"/>
              <a:t>Temperature </a:t>
            </a:r>
            <a:r>
              <a:rPr lang="en-US" sz="2400" dirty="0"/>
              <a:t>range: -40 to 85°C </a:t>
            </a:r>
            <a:endParaRPr lang="en-US" sz="2400" dirty="0" smtClean="0"/>
          </a:p>
          <a:p>
            <a:pPr marL="0" indent="0">
              <a:buNone/>
            </a:pPr>
            <a:r>
              <a:rPr lang="en-US" sz="2400" dirty="0" smtClean="0"/>
              <a:t>Antenna </a:t>
            </a:r>
            <a:r>
              <a:rPr lang="en-US" sz="2400" dirty="0"/>
              <a:t>size: 18x18 mm </a:t>
            </a:r>
            <a:r>
              <a:rPr lang="en-US" sz="2400" dirty="0" smtClean="0"/>
              <a:t>Module </a:t>
            </a:r>
            <a:r>
              <a:rPr lang="en-US" sz="2400" dirty="0"/>
              <a:t>size: 22x30x13mm</a:t>
            </a:r>
            <a:endParaRPr lang="en-US" sz="2400" dirty="0">
              <a:latin typeface="Impact" panose="020B0806030902050204" pitchFamily="34" charset="0"/>
              <a:cs typeface="Times New Roman" pitchFamily="18" charset="0"/>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99040" y="22627"/>
            <a:ext cx="4886273" cy="646331"/>
          </a:xfrm>
          <a:prstGeom prst="rect">
            <a:avLst/>
          </a:prstGeom>
          <a:noFill/>
        </p:spPr>
        <p:txBody>
          <a:bodyPr wrap="none" rtlCol="0">
            <a:spAutoFit/>
          </a:bodyPr>
          <a:lstStyle/>
          <a:p>
            <a:r>
              <a:rPr lang="en-US" sz="3600" b="1" dirty="0" err="1" smtClean="0"/>
              <a:t>Gps</a:t>
            </a:r>
            <a:r>
              <a:rPr lang="en-US" sz="3600" b="1" dirty="0" smtClean="0"/>
              <a:t>-module NEO-6M</a:t>
            </a:r>
            <a:r>
              <a:rPr lang="ru-RU" dirty="0" smtClean="0"/>
              <a:t>:</a:t>
            </a:r>
            <a:endParaRPr lang="ru-RU" dirty="0"/>
          </a:p>
        </p:txBody>
      </p:sp>
      <p:pic>
        <p:nvPicPr>
          <p:cNvPr id="6" name="Picture 2" descr="C:\Users\авы\Downloads\a1c2q9Nt5K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034" t="24690" r="19976" b="25018"/>
          <a:stretch/>
        </p:blipFill>
        <p:spPr bwMode="auto">
          <a:xfrm rot="16200000">
            <a:off x="3205325" y="3154745"/>
            <a:ext cx="2873702" cy="42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534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9" name="Picture 3" descr="C:\Users\Владимир\Downloads\rakety-kosmicheskij-chelnok-nasa-zapus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2" y="0"/>
            <a:ext cx="91538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982095" y="2204864"/>
            <a:ext cx="5170006" cy="707886"/>
          </a:xfrm>
          <a:prstGeom prst="rect">
            <a:avLst/>
          </a:prstGeom>
          <a:noFill/>
        </p:spPr>
        <p:txBody>
          <a:bodyPr wrap="none" rtlCol="0">
            <a:spAutoFit/>
          </a:bodyPr>
          <a:lstStyle/>
          <a:p>
            <a:r>
              <a:rPr lang="en-US" sz="4000" b="1" i="1" dirty="0" smtClean="0">
                <a:solidFill>
                  <a:srgbClr val="FFFF00"/>
                </a:solidFill>
              </a:rPr>
              <a:t>Thanks for </a:t>
            </a:r>
            <a:r>
              <a:rPr lang="en-US" sz="4000" b="1" i="1" dirty="0" err="1" smtClean="0">
                <a:solidFill>
                  <a:srgbClr val="FFFF00"/>
                </a:solidFill>
              </a:rPr>
              <a:t>waching</a:t>
            </a:r>
            <a:r>
              <a:rPr lang="en-US" sz="4000" b="1" i="1" dirty="0" smtClean="0">
                <a:solidFill>
                  <a:srgbClr val="FFFF00"/>
                </a:solidFill>
              </a:rPr>
              <a:t>!</a:t>
            </a:r>
            <a:endParaRPr lang="ru-RU" sz="4000" b="1" i="1" dirty="0">
              <a:solidFill>
                <a:srgbClr val="FFFF00"/>
              </a:solidFill>
            </a:endParaRPr>
          </a:p>
        </p:txBody>
      </p:sp>
      <p:sp>
        <p:nvSpPr>
          <p:cNvPr id="19" name="TextBox 18"/>
          <p:cNvSpPr txBox="1"/>
          <p:nvPr/>
        </p:nvSpPr>
        <p:spPr>
          <a:xfrm>
            <a:off x="1634726" y="2996952"/>
            <a:ext cx="5881098" cy="707886"/>
          </a:xfrm>
          <a:prstGeom prst="rect">
            <a:avLst/>
          </a:prstGeom>
          <a:noFill/>
        </p:spPr>
        <p:txBody>
          <a:bodyPr wrap="none" rtlCol="0">
            <a:spAutoFit/>
          </a:bodyPr>
          <a:lstStyle/>
          <a:p>
            <a:r>
              <a:rPr lang="ru-RU" sz="4000" b="1" i="1" dirty="0" smtClean="0">
                <a:solidFill>
                  <a:srgbClr val="00B0F0"/>
                </a:solidFill>
              </a:rPr>
              <a:t>Спасибо за внимание</a:t>
            </a:r>
            <a:r>
              <a:rPr lang="en-US" sz="4000" b="1" i="1" dirty="0" smtClean="0">
                <a:solidFill>
                  <a:srgbClr val="00B0F0"/>
                </a:solidFill>
              </a:rPr>
              <a:t>!</a:t>
            </a:r>
            <a:endParaRPr lang="ru-RU" sz="4000" b="1" i="1" dirty="0">
              <a:solidFill>
                <a:srgbClr val="00B0F0"/>
              </a:solidFill>
            </a:endParaRPr>
          </a:p>
        </p:txBody>
      </p:sp>
      <p:sp>
        <p:nvSpPr>
          <p:cNvPr id="20" name="TextBox 19"/>
          <p:cNvSpPr txBox="1"/>
          <p:nvPr/>
        </p:nvSpPr>
        <p:spPr>
          <a:xfrm>
            <a:off x="954964" y="3703913"/>
            <a:ext cx="7240636" cy="707886"/>
          </a:xfrm>
          <a:prstGeom prst="rect">
            <a:avLst/>
          </a:prstGeom>
          <a:noFill/>
        </p:spPr>
        <p:txBody>
          <a:bodyPr wrap="none" rtlCol="0">
            <a:spAutoFit/>
          </a:bodyPr>
          <a:lstStyle/>
          <a:p>
            <a:r>
              <a:rPr lang="ru-RU" sz="4000" b="1" i="1" dirty="0" err="1" smtClean="0">
                <a:solidFill>
                  <a:srgbClr val="00B050"/>
                </a:solidFill>
              </a:rPr>
              <a:t>Кербуккутун</a:t>
            </a:r>
            <a:r>
              <a:rPr lang="ru-RU" sz="4000" b="1" i="1" dirty="0" smtClean="0">
                <a:solidFill>
                  <a:srgbClr val="00B050"/>
                </a:solidFill>
              </a:rPr>
              <a:t> и</a:t>
            </a:r>
            <a:r>
              <a:rPr lang="en-US" sz="4000" b="1" i="1" dirty="0" smtClean="0">
                <a:solidFill>
                  <a:srgbClr val="00B050"/>
                </a:solidFill>
              </a:rPr>
              <a:t>h</a:t>
            </a:r>
            <a:r>
              <a:rPr lang="ru-RU" sz="4000" b="1" i="1" dirty="0" smtClean="0">
                <a:solidFill>
                  <a:srgbClr val="00B050"/>
                </a:solidFill>
              </a:rPr>
              <a:t>ин </a:t>
            </a:r>
            <a:r>
              <a:rPr lang="ru-RU" sz="4000" b="1" i="1" dirty="0" err="1" smtClean="0">
                <a:solidFill>
                  <a:srgbClr val="00B050"/>
                </a:solidFill>
              </a:rPr>
              <a:t>махтал</a:t>
            </a:r>
            <a:r>
              <a:rPr lang="en-US" sz="4000" b="1" i="1" dirty="0" smtClean="0">
                <a:solidFill>
                  <a:srgbClr val="00B050"/>
                </a:solidFill>
              </a:rPr>
              <a:t>!</a:t>
            </a:r>
            <a:endParaRPr lang="ru-RU" sz="4000" b="1" i="1" dirty="0">
              <a:solidFill>
                <a:srgbClr val="00B050"/>
              </a:solidFill>
            </a:endParaRPr>
          </a:p>
        </p:txBody>
      </p:sp>
      <p:sp>
        <p:nvSpPr>
          <p:cNvPr id="21" name="TextBox 20"/>
          <p:cNvSpPr txBox="1"/>
          <p:nvPr/>
        </p:nvSpPr>
        <p:spPr>
          <a:xfrm>
            <a:off x="1467532" y="4430124"/>
            <a:ext cx="6199134" cy="707886"/>
          </a:xfrm>
          <a:prstGeom prst="rect">
            <a:avLst/>
          </a:prstGeom>
          <a:noFill/>
        </p:spPr>
        <p:txBody>
          <a:bodyPr wrap="none" rtlCol="0">
            <a:spAutoFit/>
          </a:bodyPr>
          <a:lstStyle/>
          <a:p>
            <a:r>
              <a:rPr lang="en-US" sz="4000" b="1" i="1" dirty="0">
                <a:solidFill>
                  <a:srgbClr val="FF0000"/>
                </a:solidFill>
              </a:rPr>
              <a:t>Gracias </a:t>
            </a:r>
            <a:r>
              <a:rPr lang="en-US" sz="4000" b="1" i="1" dirty="0" err="1">
                <a:solidFill>
                  <a:srgbClr val="FF0000"/>
                </a:solidFill>
              </a:rPr>
              <a:t>por</a:t>
            </a:r>
            <a:r>
              <a:rPr lang="en-US" sz="4000" b="1" i="1" dirty="0">
                <a:solidFill>
                  <a:srgbClr val="FF0000"/>
                </a:solidFill>
              </a:rPr>
              <a:t> </a:t>
            </a:r>
            <a:r>
              <a:rPr lang="en-US" sz="4000" b="1" i="1" dirty="0" err="1">
                <a:solidFill>
                  <a:srgbClr val="FF0000"/>
                </a:solidFill>
              </a:rPr>
              <a:t>su</a:t>
            </a:r>
            <a:r>
              <a:rPr lang="en-US" sz="4000" b="1" i="1" dirty="0">
                <a:solidFill>
                  <a:srgbClr val="FF0000"/>
                </a:solidFill>
              </a:rPr>
              <a:t> </a:t>
            </a:r>
            <a:r>
              <a:rPr lang="en-US" sz="4000" b="1" i="1" dirty="0" err="1" smtClean="0">
                <a:solidFill>
                  <a:srgbClr val="FF0000"/>
                </a:solidFill>
              </a:rPr>
              <a:t>atención</a:t>
            </a:r>
            <a:r>
              <a:rPr lang="ru-RU" sz="4000" b="1" i="1" dirty="0" smtClean="0">
                <a:solidFill>
                  <a:srgbClr val="FF0000"/>
                </a:solidFill>
              </a:rPr>
              <a:t>!</a:t>
            </a:r>
            <a:endParaRPr lang="ru-RU" sz="4000" b="1" i="1" dirty="0">
              <a:solidFill>
                <a:srgbClr val="FF0000"/>
              </a:solidFill>
            </a:endParaRPr>
          </a:p>
        </p:txBody>
      </p:sp>
    </p:spTree>
    <p:extLst>
      <p:ext uri="{BB962C8B-B14F-4D97-AF65-F5344CB8AC3E}">
        <p14:creationId xmlns:p14="http://schemas.microsoft.com/office/powerpoint/2010/main" val="25810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87624" y="1484784"/>
            <a:ext cx="7086600" cy="792163"/>
          </a:xfrm>
          <a:extLst>
            <a:ext uri="{AF507438-7753-43E0-B8FC-AC1667EBCBE1}">
              <a14:hiddenEffects xmlns:a14="http://schemas.microsoft.com/office/drawing/2010/main">
                <a:effectLst>
                  <a:outerShdw algn="ctr" rotWithShape="0">
                    <a:schemeClr val="hlink"/>
                  </a:outerShdw>
                </a:effectLst>
              </a14:hiddenEffects>
            </a:ext>
          </a:extLst>
        </p:spPr>
        <p:txBody>
          <a:bodyPr/>
          <a:lstStyle/>
          <a:p>
            <a:pPr algn="ctr"/>
            <a:r>
              <a:rPr lang="en-US" b="1" dirty="0" smtClean="0"/>
              <a:t>Designer</a:t>
            </a:r>
            <a:endParaRPr lang="en-US" b="1" dirty="0"/>
          </a:p>
        </p:txBody>
      </p:sp>
      <p:sp>
        <p:nvSpPr>
          <p:cNvPr id="17411" name="Rectangle 3"/>
          <p:cNvSpPr>
            <a:spLocks noGrp="1" noChangeArrowheads="1"/>
          </p:cNvSpPr>
          <p:nvPr>
            <p:ph type="body" idx="1"/>
          </p:nvPr>
        </p:nvSpPr>
        <p:spPr>
          <a:xfrm>
            <a:off x="190496" y="2705471"/>
            <a:ext cx="6705600" cy="2976562"/>
          </a:xfrm>
        </p:spPr>
        <p:txBody>
          <a:bodyPr/>
          <a:lstStyle/>
          <a:p>
            <a:pPr marL="457200" indent="-457200">
              <a:lnSpc>
                <a:spcPct val="80000"/>
              </a:lnSpc>
              <a:buFont typeface="+mj-lt"/>
              <a:buAutoNum type="arabicPeriod"/>
            </a:pPr>
            <a:r>
              <a:rPr lang="en-US" sz="2400" dirty="0" smtClean="0">
                <a:solidFill>
                  <a:srgbClr val="000000"/>
                </a:solidFill>
              </a:rPr>
              <a:t>Mechanical frame</a:t>
            </a:r>
          </a:p>
          <a:p>
            <a:pPr marL="457200" indent="-457200">
              <a:lnSpc>
                <a:spcPct val="80000"/>
              </a:lnSpc>
              <a:buFont typeface="+mj-lt"/>
              <a:buAutoNum type="arabicPeriod"/>
            </a:pPr>
            <a:r>
              <a:rPr lang="en-US" sz="2400" dirty="0" smtClean="0">
                <a:solidFill>
                  <a:srgbClr val="000000"/>
                </a:solidFill>
              </a:rPr>
              <a:t>Three boards</a:t>
            </a:r>
          </a:p>
          <a:p>
            <a:pPr marL="457200" indent="-457200">
              <a:lnSpc>
                <a:spcPct val="80000"/>
              </a:lnSpc>
              <a:buFont typeface="+mj-lt"/>
              <a:buAutoNum type="arabicPeriod"/>
            </a:pPr>
            <a:r>
              <a:rPr lang="en-US" sz="2400" dirty="0" smtClean="0">
                <a:solidFill>
                  <a:srgbClr val="000000"/>
                </a:solidFill>
              </a:rPr>
              <a:t>Charge </a:t>
            </a:r>
            <a:r>
              <a:rPr lang="en-US" sz="2400" dirty="0" smtClean="0">
                <a:solidFill>
                  <a:srgbClr val="000000"/>
                </a:solidFill>
              </a:rPr>
              <a:t>MC </a:t>
            </a:r>
            <a:r>
              <a:rPr lang="en-US" sz="2400" dirty="0" smtClean="0">
                <a:solidFill>
                  <a:srgbClr val="000000"/>
                </a:solidFill>
              </a:rPr>
              <a:t>Atmega128</a:t>
            </a:r>
          </a:p>
          <a:p>
            <a:pPr marL="457200" indent="-457200">
              <a:lnSpc>
                <a:spcPct val="80000"/>
              </a:lnSpc>
              <a:buFont typeface="+mj-lt"/>
              <a:buAutoNum type="arabicPeriod"/>
            </a:pPr>
            <a:r>
              <a:rPr lang="en-US" sz="2400" dirty="0" smtClean="0">
                <a:solidFill>
                  <a:srgbClr val="000000"/>
                </a:solidFill>
              </a:rPr>
              <a:t>Board of science load (temperature sensor</a:t>
            </a:r>
            <a:r>
              <a:rPr lang="ru-RU" sz="2400" dirty="0" smtClean="0">
                <a:solidFill>
                  <a:srgbClr val="000000"/>
                </a:solidFill>
              </a:rPr>
              <a:t>, </a:t>
            </a:r>
            <a:r>
              <a:rPr lang="en-US" sz="2400" dirty="0" smtClean="0">
                <a:solidFill>
                  <a:srgbClr val="000000"/>
                </a:solidFill>
              </a:rPr>
              <a:t>pressure and accelerometer</a:t>
            </a:r>
            <a:r>
              <a:rPr lang="sah-RU" sz="2400" dirty="0" smtClean="0">
                <a:solidFill>
                  <a:srgbClr val="000000"/>
                </a:solidFill>
              </a:rPr>
              <a:t>.</a:t>
            </a:r>
          </a:p>
          <a:p>
            <a:pPr marL="457200" indent="-457200">
              <a:lnSpc>
                <a:spcPct val="80000"/>
              </a:lnSpc>
              <a:buFont typeface="+mj-lt"/>
              <a:buAutoNum type="arabicPeriod"/>
            </a:pPr>
            <a:r>
              <a:rPr lang="en-US" sz="2400" dirty="0" smtClean="0">
                <a:solidFill>
                  <a:srgbClr val="000000"/>
                </a:solidFill>
              </a:rPr>
              <a:t>Board of radio-module(transceiver) </a:t>
            </a:r>
            <a:r>
              <a:rPr lang="ru-RU" sz="2400" dirty="0" smtClean="0">
                <a:solidFill>
                  <a:srgbClr val="000000"/>
                </a:solidFill>
              </a:rPr>
              <a:t>, </a:t>
            </a:r>
            <a:r>
              <a:rPr lang="en-US" sz="2400" dirty="0" smtClean="0">
                <a:solidFill>
                  <a:srgbClr val="000000"/>
                </a:solidFill>
              </a:rPr>
              <a:t>frequency – 2</a:t>
            </a:r>
            <a:r>
              <a:rPr lang="ru-RU" sz="2400" dirty="0" smtClean="0">
                <a:solidFill>
                  <a:srgbClr val="000000"/>
                </a:solidFill>
              </a:rPr>
              <a:t>,4 -2,525 </a:t>
            </a:r>
            <a:r>
              <a:rPr lang="en-US" sz="2400" dirty="0" smtClean="0">
                <a:solidFill>
                  <a:srgbClr val="000000"/>
                </a:solidFill>
              </a:rPr>
              <a:t>GHz</a:t>
            </a:r>
            <a:r>
              <a:rPr lang="sah-RU" sz="2400" dirty="0" smtClean="0">
                <a:solidFill>
                  <a:srgbClr val="000000"/>
                </a:solidFill>
              </a:rPr>
              <a:t>.</a:t>
            </a:r>
            <a:endParaRPr lang="en-US" sz="2400" dirty="0">
              <a:solidFill>
                <a:srgbClr val="000000"/>
              </a:solidFill>
            </a:endParaRPr>
          </a:p>
        </p:txBody>
      </p:sp>
      <p:sp>
        <p:nvSpPr>
          <p:cNvPr id="2" name="TextBox 1"/>
          <p:cNvSpPr txBox="1"/>
          <p:nvPr/>
        </p:nvSpPr>
        <p:spPr>
          <a:xfrm>
            <a:off x="517745" y="2243805"/>
            <a:ext cx="4305987" cy="523220"/>
          </a:xfrm>
          <a:prstGeom prst="rect">
            <a:avLst/>
          </a:prstGeom>
          <a:noFill/>
        </p:spPr>
        <p:txBody>
          <a:bodyPr wrap="none" rtlCol="0">
            <a:spAutoFit/>
          </a:bodyPr>
          <a:lstStyle/>
          <a:p>
            <a:r>
              <a:rPr lang="en-US" b="1" dirty="0" smtClean="0">
                <a:solidFill>
                  <a:srgbClr val="000000"/>
                </a:solidFill>
              </a:rPr>
              <a:t>Satellite </a:t>
            </a:r>
            <a:r>
              <a:rPr lang="en-US" b="1" dirty="0" smtClean="0">
                <a:solidFill>
                  <a:srgbClr val="FF0000"/>
                </a:solidFill>
              </a:rPr>
              <a:t>Cansat</a:t>
            </a:r>
            <a:r>
              <a:rPr lang="en-US" b="1" dirty="0" smtClean="0">
                <a:solidFill>
                  <a:srgbClr val="000000"/>
                </a:solidFill>
              </a:rPr>
              <a:t> consists of</a:t>
            </a:r>
            <a:r>
              <a:rPr lang="ru-RU" sz="2800" b="1" dirty="0">
                <a:solidFill>
                  <a:srgbClr val="000000"/>
                </a:solidFill>
              </a:rPr>
              <a:t>:</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0845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79712" y="404664"/>
            <a:ext cx="6934200" cy="715963"/>
          </a:xfrm>
        </p:spPr>
        <p:txBody>
          <a:bodyPr/>
          <a:lstStyle/>
          <a:p>
            <a:r>
              <a:rPr lang="en-US" sz="4000" dirty="0" smtClean="0"/>
              <a:t>Missions of my spacecraft</a:t>
            </a:r>
            <a:endParaRPr lang="en-US" sz="4000" dirty="0"/>
          </a:p>
        </p:txBody>
      </p:sp>
      <p:sp>
        <p:nvSpPr>
          <p:cNvPr id="60419" name="Rectangle 3"/>
          <p:cNvSpPr>
            <a:spLocks noGrp="1" noChangeArrowheads="1"/>
          </p:cNvSpPr>
          <p:nvPr>
            <p:ph type="body" idx="1"/>
          </p:nvPr>
        </p:nvSpPr>
        <p:spPr>
          <a:xfrm>
            <a:off x="1981200" y="1981200"/>
            <a:ext cx="6934200" cy="4267200"/>
          </a:xfrm>
        </p:spPr>
        <p:txBody>
          <a:bodyPr/>
          <a:lstStyle/>
          <a:p>
            <a:pPr marL="457200" indent="-457200">
              <a:lnSpc>
                <a:spcPct val="80000"/>
              </a:lnSpc>
              <a:buFont typeface="+mj-lt"/>
              <a:buAutoNum type="arabicPeriod"/>
            </a:pPr>
            <a:r>
              <a:rPr lang="en-US" sz="2000" dirty="0" smtClean="0">
                <a:solidFill>
                  <a:srgbClr val="000000"/>
                </a:solidFill>
              </a:rPr>
              <a:t>My main mission is a ecological monitoring.</a:t>
            </a:r>
          </a:p>
          <a:p>
            <a:pPr marL="457200" indent="-457200">
              <a:lnSpc>
                <a:spcPct val="80000"/>
              </a:lnSpc>
              <a:buFont typeface="+mj-lt"/>
              <a:buAutoNum type="arabicPeriod"/>
            </a:pPr>
            <a:r>
              <a:rPr lang="en-US" sz="2000" dirty="0" smtClean="0">
                <a:solidFill>
                  <a:srgbClr val="000000"/>
                </a:solidFill>
              </a:rPr>
              <a:t>I will be watching the concentration of dust in the air.</a:t>
            </a:r>
          </a:p>
          <a:p>
            <a:pPr marL="457200" indent="-457200">
              <a:lnSpc>
                <a:spcPct val="80000"/>
              </a:lnSpc>
              <a:buFont typeface="+mj-lt"/>
              <a:buAutoNum type="arabicPeriod"/>
            </a:pPr>
            <a:r>
              <a:rPr lang="en-US" sz="2000" dirty="0" smtClean="0">
                <a:solidFill>
                  <a:srgbClr val="000000"/>
                </a:solidFill>
              </a:rPr>
              <a:t>My device measures the amount of dust in the air (mg/m^3)</a:t>
            </a:r>
          </a:p>
          <a:p>
            <a:pPr marL="457200" indent="-457200">
              <a:lnSpc>
                <a:spcPct val="80000"/>
              </a:lnSpc>
              <a:buFont typeface="+mj-lt"/>
              <a:buAutoNum type="arabicPeriod"/>
            </a:pPr>
            <a:r>
              <a:rPr lang="en-US" sz="2000" dirty="0" smtClean="0">
                <a:solidFill>
                  <a:srgbClr val="000000"/>
                </a:solidFill>
              </a:rPr>
              <a:t>I want to make our city ecologically safe</a:t>
            </a:r>
            <a:r>
              <a:rPr lang="sah-RU" sz="2000" dirty="0" smtClean="0">
                <a:solidFill>
                  <a:srgbClr val="000000"/>
                </a:solidFill>
              </a:rPr>
              <a:t>.</a:t>
            </a:r>
          </a:p>
          <a:p>
            <a:pPr marL="457200" indent="-457200">
              <a:lnSpc>
                <a:spcPct val="80000"/>
              </a:lnSpc>
              <a:buFont typeface="+mj-lt"/>
              <a:buAutoNum type="arabicPeriod"/>
            </a:pPr>
            <a:endParaRPr lang="en-US" sz="2000" dirty="0" smtClean="0">
              <a:solidFill>
                <a:srgbClr val="000000"/>
              </a:solidFill>
            </a:endParaRPr>
          </a:p>
          <a:p>
            <a:pPr marL="457200" indent="-457200">
              <a:lnSpc>
                <a:spcPct val="80000"/>
              </a:lnSpc>
              <a:buFont typeface="+mj-lt"/>
              <a:buAutoNum type="arabicPeriod"/>
            </a:pPr>
            <a:endParaRPr lang="en-US" sz="2000" dirty="0">
              <a:solidFill>
                <a:srgbClr val="000000"/>
              </a:solidFill>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7584" y="1342826"/>
            <a:ext cx="7315200" cy="715963"/>
          </a:xfrm>
        </p:spPr>
        <p:txBody>
          <a:bodyPr/>
          <a:lstStyle/>
          <a:p>
            <a:r>
              <a:rPr lang="en-US" sz="2800" b="1" dirty="0" smtClean="0"/>
              <a:t>Our missions</a:t>
            </a:r>
            <a:r>
              <a:rPr lang="ru-RU" sz="2800" b="1" dirty="0"/>
              <a:t>:</a:t>
            </a:r>
          </a:p>
        </p:txBody>
      </p:sp>
      <p:sp>
        <p:nvSpPr>
          <p:cNvPr id="3" name="Объект 2"/>
          <p:cNvSpPr>
            <a:spLocks noGrp="1"/>
          </p:cNvSpPr>
          <p:nvPr>
            <p:ph idx="1"/>
          </p:nvPr>
        </p:nvSpPr>
        <p:spPr>
          <a:xfrm>
            <a:off x="107504" y="1916832"/>
            <a:ext cx="7315200" cy="3870325"/>
          </a:xfrm>
        </p:spPr>
        <p:txBody>
          <a:bodyPr/>
          <a:lstStyle/>
          <a:p>
            <a:pPr marL="514350" indent="-514350">
              <a:buFont typeface="+mj-lt"/>
              <a:buAutoNum type="arabicPeriod"/>
            </a:pPr>
            <a:r>
              <a:rPr lang="en-US" sz="2400" dirty="0" smtClean="0">
                <a:solidFill>
                  <a:srgbClr val="000000"/>
                </a:solidFill>
              </a:rPr>
              <a:t>Measurement of temperature and pressure on the descent path</a:t>
            </a:r>
            <a:r>
              <a:rPr lang="sah-RU" sz="2400" dirty="0" smtClean="0">
                <a:solidFill>
                  <a:srgbClr val="000000"/>
                </a:solidFill>
              </a:rPr>
              <a:t>.</a:t>
            </a:r>
          </a:p>
          <a:p>
            <a:pPr marL="514350" indent="-514350">
              <a:buFont typeface="+mj-lt"/>
              <a:buAutoNum type="arabicPeriod"/>
            </a:pPr>
            <a:endParaRPr lang="sah-RU" sz="2400" dirty="0" smtClean="0">
              <a:solidFill>
                <a:srgbClr val="000000"/>
              </a:solidFill>
            </a:endParaRPr>
          </a:p>
          <a:p>
            <a:pPr marL="514350" indent="-514350">
              <a:buFont typeface="+mj-lt"/>
              <a:buAutoNum type="arabicPeriod"/>
            </a:pPr>
            <a:endParaRPr lang="sah-RU" sz="2400" dirty="0" smtClean="0">
              <a:solidFill>
                <a:srgbClr val="000000"/>
              </a:solidFill>
            </a:endParaRPr>
          </a:p>
          <a:p>
            <a:pPr marL="514350" indent="-514350">
              <a:buFont typeface="+mj-lt"/>
              <a:buAutoNum type="arabicPeriod"/>
            </a:pPr>
            <a:endParaRPr lang="sah-RU" sz="2400" dirty="0">
              <a:solidFill>
                <a:srgbClr val="000000"/>
              </a:solidFill>
            </a:endParaRPr>
          </a:p>
          <a:p>
            <a:pPr marL="514350" indent="-514350">
              <a:buFont typeface="+mj-lt"/>
              <a:buAutoNum type="arabicPeriod"/>
            </a:pPr>
            <a:endParaRPr lang="sah-RU" sz="2400" dirty="0" smtClean="0">
              <a:solidFill>
                <a:srgbClr val="000000"/>
              </a:solidFill>
            </a:endParaRPr>
          </a:p>
          <a:p>
            <a:pPr marL="514350" indent="-514350">
              <a:buFont typeface="+mj-lt"/>
              <a:buAutoNum type="arabicPeriod"/>
            </a:pPr>
            <a:endParaRPr lang="sah-RU" sz="2400" dirty="0" smtClean="0">
              <a:solidFill>
                <a:srgbClr val="000000"/>
              </a:solidFill>
            </a:endParaRPr>
          </a:p>
          <a:p>
            <a:pPr marL="514350" indent="-514350">
              <a:buFont typeface="+mj-lt"/>
              <a:buAutoNum type="arabicPeriod"/>
            </a:pPr>
            <a:endParaRPr lang="ru-RU" sz="2400" dirty="0" smtClean="0">
              <a:solidFill>
                <a:srgbClr val="000000"/>
              </a:solidFill>
            </a:endParaRPr>
          </a:p>
          <a:p>
            <a:pPr marL="514350" indent="-514350">
              <a:buFont typeface="+mj-lt"/>
              <a:buAutoNum type="arabicPeriod"/>
            </a:pPr>
            <a:endParaRPr lang="en-US" sz="2400" dirty="0" smtClean="0">
              <a:solidFill>
                <a:srgbClr val="000000"/>
              </a:solidFill>
            </a:endParaRPr>
          </a:p>
          <a:p>
            <a:pPr marL="0" indent="0">
              <a:buNone/>
            </a:pPr>
            <a:endParaRPr lang="sah-RU" dirty="0" smtClean="0">
              <a:solidFill>
                <a:srgbClr val="000000"/>
              </a:solidFill>
            </a:endParaRPr>
          </a:p>
          <a:p>
            <a:pPr marL="514350" indent="-514350">
              <a:buFont typeface="+mj-lt"/>
              <a:buAutoNum type="arabicPeriod"/>
            </a:pPr>
            <a:endParaRPr lang="ru-RU" dirty="0">
              <a:solidFill>
                <a:srgbClr val="000000"/>
              </a:solidFill>
            </a:endParaRPr>
          </a:p>
        </p:txBody>
      </p:sp>
      <p:pic>
        <p:nvPicPr>
          <p:cNvPr id="4" name="Picture 2" descr="C:\Users\Владимир\Pictures\cansat\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780928"/>
            <a:ext cx="8568952" cy="4077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616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504" y="1916832"/>
            <a:ext cx="7315200" cy="3870325"/>
          </a:xfrm>
        </p:spPr>
        <p:txBody>
          <a:bodyPr/>
          <a:lstStyle/>
          <a:p>
            <a:pPr marL="0" indent="0">
              <a:buNone/>
            </a:pPr>
            <a:r>
              <a:rPr lang="ru-RU" sz="2400" dirty="0" smtClean="0">
                <a:solidFill>
                  <a:srgbClr val="000000"/>
                </a:solidFill>
              </a:rPr>
              <a:t>2. </a:t>
            </a:r>
            <a:r>
              <a:rPr lang="en-US" sz="2400" dirty="0" smtClean="0">
                <a:solidFill>
                  <a:srgbClr val="000000"/>
                </a:solidFill>
              </a:rPr>
              <a:t>Data acquisition and interpretation with 3-axis accelerometer.</a:t>
            </a:r>
            <a:endParaRPr lang="sah-RU" sz="2400" dirty="0" smtClean="0">
              <a:solidFill>
                <a:srgbClr val="000000"/>
              </a:solidFill>
            </a:endParaRPr>
          </a:p>
          <a:p>
            <a:pPr marL="0" indent="0">
              <a:buNone/>
            </a:pPr>
            <a:endParaRPr lang="sah-RU" sz="2400" dirty="0">
              <a:solidFill>
                <a:srgbClr val="000000"/>
              </a:solidFill>
            </a:endParaRPr>
          </a:p>
          <a:p>
            <a:pPr marL="514350" indent="-514350">
              <a:buFont typeface="+mj-lt"/>
              <a:buAutoNum type="arabicPeriod"/>
            </a:pPr>
            <a:endParaRPr lang="sah-RU" sz="2400" dirty="0" smtClean="0">
              <a:solidFill>
                <a:srgbClr val="000000"/>
              </a:solidFill>
            </a:endParaRPr>
          </a:p>
          <a:p>
            <a:pPr marL="514350" indent="-514350">
              <a:buFont typeface="+mj-lt"/>
              <a:buAutoNum type="arabicPeriod"/>
            </a:pPr>
            <a:endParaRPr lang="ru-RU" sz="2400" dirty="0" smtClean="0">
              <a:solidFill>
                <a:srgbClr val="000000"/>
              </a:solidFill>
            </a:endParaRPr>
          </a:p>
          <a:p>
            <a:pPr marL="514350" indent="-514350">
              <a:buFont typeface="+mj-lt"/>
              <a:buAutoNum type="arabicPeriod"/>
            </a:pPr>
            <a:endParaRPr lang="en-US" sz="2400" dirty="0" smtClean="0">
              <a:solidFill>
                <a:srgbClr val="000000"/>
              </a:solidFill>
            </a:endParaRPr>
          </a:p>
          <a:p>
            <a:pPr marL="0" indent="0">
              <a:buNone/>
            </a:pPr>
            <a:endParaRPr lang="sah-RU" dirty="0" smtClean="0">
              <a:solidFill>
                <a:srgbClr val="000000"/>
              </a:solidFill>
            </a:endParaRPr>
          </a:p>
          <a:p>
            <a:pPr marL="514350" indent="-514350">
              <a:buFont typeface="+mj-lt"/>
              <a:buAutoNum type="arabicPeriod"/>
            </a:pPr>
            <a:endParaRPr lang="ru-RU" dirty="0">
              <a:solidFill>
                <a:srgbClr val="000000"/>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0" name="Picture 2" descr="C:\Users\Владимир\Downloads\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42620" t="16376" r="9720" b="18345"/>
          <a:stretch/>
        </p:blipFill>
        <p:spPr bwMode="auto">
          <a:xfrm>
            <a:off x="0" y="2780928"/>
            <a:ext cx="9144000" cy="407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65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2"/>
            <a:ext cx="7315200" cy="3870325"/>
          </a:xfrm>
        </p:spPr>
        <p:txBody>
          <a:bodyPr/>
          <a:lstStyle/>
          <a:p>
            <a:pPr marL="0" indent="0">
              <a:buNone/>
            </a:pPr>
            <a:r>
              <a:rPr lang="ru-RU" dirty="0" smtClean="0">
                <a:solidFill>
                  <a:srgbClr val="000000"/>
                </a:solidFill>
              </a:rPr>
              <a:t>3. </a:t>
            </a:r>
            <a:r>
              <a:rPr lang="en-US" dirty="0" smtClean="0">
                <a:solidFill>
                  <a:srgbClr val="000000"/>
                </a:solidFill>
              </a:rPr>
              <a:t>Construction of the trajectory of the satellite descent from the data obtained.</a:t>
            </a:r>
          </a:p>
          <a:p>
            <a:pPr marL="514350" indent="-514350">
              <a:buFont typeface="+mj-lt"/>
              <a:buAutoNum type="arabicPeriod"/>
            </a:pPr>
            <a:endParaRPr lang="ru-RU" dirty="0" smtClean="0">
              <a:solidFill>
                <a:srgbClr val="000000"/>
              </a:solidFill>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user\Desktop\Cansat 2017\Данные с аппарата июль 17г\SP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8136904"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67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2"/>
            <a:ext cx="7315200" cy="3870325"/>
          </a:xfrm>
        </p:spPr>
        <p:txBody>
          <a:bodyPr/>
          <a:lstStyle/>
          <a:p>
            <a:pPr marL="0" indent="0">
              <a:buNone/>
            </a:pPr>
            <a:r>
              <a:rPr lang="ru-RU" dirty="0" smtClean="0">
                <a:solidFill>
                  <a:srgbClr val="000000"/>
                </a:solidFill>
              </a:rPr>
              <a:t>4. </a:t>
            </a:r>
            <a:r>
              <a:rPr lang="en-US" dirty="0" smtClean="0">
                <a:solidFill>
                  <a:srgbClr val="000000"/>
                </a:solidFill>
              </a:rPr>
              <a:t>Humidity measurement</a:t>
            </a:r>
            <a:endParaRPr lang="ru-RU" dirty="0" smtClean="0">
              <a:solidFill>
                <a:srgbClr val="000000"/>
              </a:solidFill>
            </a:endParaRPr>
          </a:p>
          <a:p>
            <a:pPr marL="0" indent="0">
              <a:buNone/>
            </a:pPr>
            <a:endParaRPr lang="ru-RU" dirty="0">
              <a:solidFill>
                <a:srgbClr val="000000"/>
              </a:solidFill>
            </a:endParaRPr>
          </a:p>
          <a:p>
            <a:pPr marL="514350" indent="-514350">
              <a:buFont typeface="+mj-lt"/>
              <a:buAutoNum type="arabicPeriod"/>
            </a:pPr>
            <a:endParaRPr lang="en-US" dirty="0" smtClean="0">
              <a:solidFill>
                <a:srgbClr val="000000"/>
              </a:solidFill>
            </a:endParaRPr>
          </a:p>
          <a:p>
            <a:pPr marL="0" indent="0">
              <a:buNone/>
            </a:pPr>
            <a:endParaRPr lang="ru-RU" dirty="0"/>
          </a:p>
        </p:txBody>
      </p:sp>
      <p:graphicFrame>
        <p:nvGraphicFramePr>
          <p:cNvPr id="4" name="Объект 4"/>
          <p:cNvGraphicFramePr>
            <a:graphicFrameLocks noChangeAspect="1"/>
          </p:cNvGraphicFramePr>
          <p:nvPr>
            <p:extLst>
              <p:ext uri="{D42A27DB-BD31-4B8C-83A1-F6EECF244321}">
                <p14:modId xmlns:p14="http://schemas.microsoft.com/office/powerpoint/2010/main" val="782046308"/>
              </p:ext>
            </p:extLst>
          </p:nvPr>
        </p:nvGraphicFramePr>
        <p:xfrm>
          <a:off x="395536" y="2276872"/>
          <a:ext cx="8208912" cy="4104456"/>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34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1556792"/>
            <a:ext cx="7315200" cy="3870325"/>
          </a:xfrm>
        </p:spPr>
        <p:txBody>
          <a:bodyPr/>
          <a:lstStyle/>
          <a:p>
            <a:pPr marL="0" indent="0">
              <a:buNone/>
            </a:pPr>
            <a:r>
              <a:rPr lang="ru-RU" dirty="0" smtClean="0">
                <a:solidFill>
                  <a:srgbClr val="000000"/>
                </a:solidFill>
              </a:rPr>
              <a:t>5. </a:t>
            </a:r>
            <a:r>
              <a:rPr lang="en-US" dirty="0" smtClean="0">
                <a:solidFill>
                  <a:srgbClr val="000000"/>
                </a:solidFill>
              </a:rPr>
              <a:t>Surveying the area</a:t>
            </a:r>
            <a:endParaRPr lang="ru-RU" dirty="0">
              <a:solidFill>
                <a:srgbClr val="000000"/>
              </a:solidFill>
            </a:endParaRPr>
          </a:p>
          <a:p>
            <a:pPr marL="514350" indent="-514350">
              <a:buFont typeface="+mj-lt"/>
              <a:buAutoNum type="arabicPeriod"/>
            </a:pPr>
            <a:endParaRPr lang="en-US" dirty="0" smtClean="0">
              <a:solidFill>
                <a:srgbClr val="000000"/>
              </a:solidFill>
            </a:endParaRPr>
          </a:p>
          <a:p>
            <a:pPr marL="0" indent="0">
              <a:buNone/>
            </a:pPr>
            <a:endParaRPr lang="ru-RU"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15065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506" name="Picture 2" descr="C:\Users\Владимир\Downloads\competition-overview-n.jpg"/>
          <p:cNvPicPr>
            <a:picLocks noChangeAspect="1" noChangeArrowheads="1"/>
          </p:cNvPicPr>
          <p:nvPr/>
        </p:nvPicPr>
        <p:blipFill rotWithShape="1">
          <a:blip r:embed="rId3">
            <a:extLst>
              <a:ext uri="{28A0092B-C50C-407E-A947-70E740481C1C}">
                <a14:useLocalDpi xmlns:a14="http://schemas.microsoft.com/office/drawing/2010/main" val="0"/>
              </a:ext>
            </a:extLst>
          </a:blip>
          <a:srcRect l="47654" t="24528" r="1939" b="15709"/>
          <a:stretch/>
        </p:blipFill>
        <p:spPr bwMode="auto">
          <a:xfrm>
            <a:off x="467544" y="2276872"/>
            <a:ext cx="820891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47459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template">
  <a:themeElements>
    <a:clrScheme name="powerpoint-template-24 10">
      <a:dk1>
        <a:srgbClr val="4D4D4D"/>
      </a:dk1>
      <a:lt1>
        <a:srgbClr val="FFFFFF"/>
      </a:lt1>
      <a:dk2>
        <a:srgbClr val="4D4D4D"/>
      </a:dk2>
      <a:lt2>
        <a:srgbClr val="1C2F3F"/>
      </a:lt2>
      <a:accent1>
        <a:srgbClr val="3A4750"/>
      </a:accent1>
      <a:accent2>
        <a:srgbClr val="40515B"/>
      </a:accent2>
      <a:accent3>
        <a:srgbClr val="FFFFFF"/>
      </a:accent3>
      <a:accent4>
        <a:srgbClr val="404040"/>
      </a:accent4>
      <a:accent5>
        <a:srgbClr val="AEB1B3"/>
      </a:accent5>
      <a:accent6>
        <a:srgbClr val="394952"/>
      </a:accent6>
      <a:hlink>
        <a:srgbClr val="296BAF"/>
      </a:hlink>
      <a:folHlink>
        <a:srgbClr val="DDDDDD"/>
      </a:folHlink>
    </a:clrScheme>
    <a:fontScheme name="powerpoint-template-24">
      <a:majorFont>
        <a:latin typeface="Microsoft Sans Serif"/>
        <a:ea typeface=""/>
        <a:cs typeface=""/>
      </a:majorFont>
      <a:minorFont>
        <a:latin typeface="Microsoft Sans Serif"/>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371710"/>
        </a:lt2>
        <a:accent1>
          <a:srgbClr val="542216"/>
        </a:accent1>
        <a:accent2>
          <a:srgbClr val="21110E"/>
        </a:accent2>
        <a:accent3>
          <a:srgbClr val="FFFFFF"/>
        </a:accent3>
        <a:accent4>
          <a:srgbClr val="404040"/>
        </a:accent4>
        <a:accent5>
          <a:srgbClr val="B3ABAB"/>
        </a:accent5>
        <a:accent6>
          <a:srgbClr val="1D0E0C"/>
        </a:accent6>
        <a:hlink>
          <a:srgbClr val="84391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1C2F3F"/>
        </a:lt2>
        <a:accent1>
          <a:srgbClr val="3A4750"/>
        </a:accent1>
        <a:accent2>
          <a:srgbClr val="40515B"/>
        </a:accent2>
        <a:accent3>
          <a:srgbClr val="FFFFFF"/>
        </a:accent3>
        <a:accent4>
          <a:srgbClr val="404040"/>
        </a:accent4>
        <a:accent5>
          <a:srgbClr val="AEB1B3"/>
        </a:accent5>
        <a:accent6>
          <a:srgbClr val="394952"/>
        </a:accent6>
        <a:hlink>
          <a:srgbClr val="49586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1C2F3F"/>
        </a:lt2>
        <a:accent1>
          <a:srgbClr val="3A4750"/>
        </a:accent1>
        <a:accent2>
          <a:srgbClr val="40515B"/>
        </a:accent2>
        <a:accent3>
          <a:srgbClr val="FFFFFF"/>
        </a:accent3>
        <a:accent4>
          <a:srgbClr val="404040"/>
        </a:accent4>
        <a:accent5>
          <a:srgbClr val="AEB1B3"/>
        </a:accent5>
        <a:accent6>
          <a:srgbClr val="394952"/>
        </a:accent6>
        <a:hlink>
          <a:srgbClr val="296BA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1C2F3F"/>
        </a:lt2>
        <a:accent1>
          <a:srgbClr val="3A4750"/>
        </a:accent1>
        <a:accent2>
          <a:srgbClr val="40515B"/>
        </a:accent2>
        <a:accent3>
          <a:srgbClr val="FFFFFF"/>
        </a:accent3>
        <a:accent4>
          <a:srgbClr val="404040"/>
        </a:accent4>
        <a:accent5>
          <a:srgbClr val="AEB1B3"/>
        </a:accent5>
        <a:accent6>
          <a:srgbClr val="394952"/>
        </a:accent6>
        <a:hlink>
          <a:srgbClr val="D8484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1C2F3F"/>
        </a:lt2>
        <a:accent1>
          <a:srgbClr val="3A4750"/>
        </a:accent1>
        <a:accent2>
          <a:srgbClr val="296BAF"/>
        </a:accent2>
        <a:accent3>
          <a:srgbClr val="FFFFFF"/>
        </a:accent3>
        <a:accent4>
          <a:srgbClr val="404040"/>
        </a:accent4>
        <a:accent5>
          <a:srgbClr val="AEB1B3"/>
        </a:accent5>
        <a:accent6>
          <a:srgbClr val="24609E"/>
        </a:accent6>
        <a:hlink>
          <a:srgbClr val="D8484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1C2F3F"/>
        </a:lt2>
        <a:accent1>
          <a:srgbClr val="3A4750"/>
        </a:accent1>
        <a:accent2>
          <a:srgbClr val="296BAF"/>
        </a:accent2>
        <a:accent3>
          <a:srgbClr val="FFFFFF"/>
        </a:accent3>
        <a:accent4>
          <a:srgbClr val="404040"/>
        </a:accent4>
        <a:accent5>
          <a:srgbClr val="AEB1B3"/>
        </a:accent5>
        <a:accent6>
          <a:srgbClr val="24609E"/>
        </a:accent6>
        <a:hlink>
          <a:srgbClr val="A3383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1C2F3F"/>
        </a:lt2>
        <a:accent1>
          <a:srgbClr val="3A4750"/>
        </a:accent1>
        <a:accent2>
          <a:srgbClr val="40515B"/>
        </a:accent2>
        <a:accent3>
          <a:srgbClr val="FFFFFF"/>
        </a:accent3>
        <a:accent4>
          <a:srgbClr val="404040"/>
        </a:accent4>
        <a:accent5>
          <a:srgbClr val="AEB1B3"/>
        </a:accent5>
        <a:accent6>
          <a:srgbClr val="394952"/>
        </a:accent6>
        <a:hlink>
          <a:srgbClr val="A3383B"/>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Template>
  <TotalTime>255</TotalTime>
  <Words>1163</Words>
  <Application>Microsoft Office PowerPoint</Application>
  <PresentationFormat>Экран (4:3)</PresentationFormat>
  <Paragraphs>200</Paragraphs>
  <Slides>29</Slides>
  <Notes>12</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29</vt:i4>
      </vt:variant>
    </vt:vector>
  </HeadingPairs>
  <TitlesOfParts>
    <vt:vector size="31" baseType="lpstr">
      <vt:lpstr>powerpoint-template</vt:lpstr>
      <vt:lpstr>Диаграмма</vt:lpstr>
      <vt:lpstr>Cansat in Russia</vt:lpstr>
      <vt:lpstr>Презентация PowerPoint</vt:lpstr>
      <vt:lpstr>Designer</vt:lpstr>
      <vt:lpstr>Missions of my spacecraft</vt:lpstr>
      <vt:lpstr>Our missions: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Dust sensor - GP2Y1010AU0F</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in Russia</dc:title>
  <dc:creator>Пользователь</dc:creator>
  <cp:lastModifiedBy>Владимир Попов</cp:lastModifiedBy>
  <cp:revision>26</cp:revision>
  <dcterms:created xsi:type="dcterms:W3CDTF">2019-11-18T06:23:42Z</dcterms:created>
  <dcterms:modified xsi:type="dcterms:W3CDTF">2019-11-18T11:45:05Z</dcterms:modified>
</cp:coreProperties>
</file>